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Poppins Semi-Bold" charset="1" panose="00000700000000000000"/>
      <p:regular r:id="rId19"/>
    </p:embeddedFont>
    <p:embeddedFont>
      <p:font typeface="Open Sans Bold" charset="1" panose="00000000000000000000"/>
      <p:regular r:id="rId20"/>
    </p:embeddedFont>
    <p:embeddedFont>
      <p:font typeface="Open Sans" charset="1" panose="00000000000000000000"/>
      <p:regular r:id="rId21"/>
    </p:embeddedFont>
    <p:embeddedFont>
      <p:font typeface="Poppins Bold" charset="1" panose="00000800000000000000"/>
      <p:regular r:id="rId22"/>
    </p:embeddedFont>
    <p:embeddedFont>
      <p:font typeface="Open Sans Italics" charset="1" panose="000000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1.jpeg" Type="http://schemas.openxmlformats.org/officeDocument/2006/relationships/image"/><Relationship Id="rId5" Target="../media/image12.jpeg" Type="http://schemas.openxmlformats.org/officeDocument/2006/relationships/image"/><Relationship Id="rId6" Target="../media/image4.png" Type="http://schemas.openxmlformats.org/officeDocument/2006/relationships/image"/><Relationship Id="rId7" Target="../media/image13.png" Type="http://schemas.openxmlformats.org/officeDocument/2006/relationships/image"/><Relationship Id="rId8" Target="../media/image1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17.jpeg" Type="http://schemas.openxmlformats.org/officeDocument/2006/relationships/image"/><Relationship Id="rId7" Target="../media/image18.jpeg" Type="http://schemas.openxmlformats.org/officeDocument/2006/relationships/image"/><Relationship Id="rId8" Target="../media/image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jpeg" Type="http://schemas.openxmlformats.org/officeDocument/2006/relationships/image"/><Relationship Id="rId3" Target="../media/image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333" r="0" b="-9333"/>
            </a:stretch>
          </a:blipFill>
        </p:spPr>
      </p:sp>
      <p:grpSp>
        <p:nvGrpSpPr>
          <p:cNvPr name="Group 3" id="3"/>
          <p:cNvGrpSpPr/>
          <p:nvPr/>
        </p:nvGrpSpPr>
        <p:grpSpPr>
          <a:xfrm rot="0">
            <a:off x="3070423" y="-930077"/>
            <a:ext cx="12147155" cy="12147155"/>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alpha val="9804"/>
              </a:srgbClr>
            </a:solidFill>
          </p:spPr>
        </p:sp>
        <p:sp>
          <p:nvSpPr>
            <p:cNvPr name="TextBox 5" id="5"/>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grpSp>
        <p:nvGrpSpPr>
          <p:cNvPr name="Group 6" id="6"/>
          <p:cNvGrpSpPr/>
          <p:nvPr/>
        </p:nvGrpSpPr>
        <p:grpSpPr>
          <a:xfrm rot="0">
            <a:off x="5884208" y="6270505"/>
            <a:ext cx="6519585" cy="766073"/>
            <a:chOff x="0" y="0"/>
            <a:chExt cx="3458625" cy="406400"/>
          </a:xfrm>
        </p:grpSpPr>
        <p:sp>
          <p:nvSpPr>
            <p:cNvPr name="Freeform 7" id="7"/>
            <p:cNvSpPr/>
            <p:nvPr/>
          </p:nvSpPr>
          <p:spPr>
            <a:xfrm flipH="false" flipV="false" rot="0">
              <a:off x="0" y="0"/>
              <a:ext cx="3458625" cy="406400"/>
            </a:xfrm>
            <a:custGeom>
              <a:avLst/>
              <a:gdLst/>
              <a:ahLst/>
              <a:cxnLst/>
              <a:rect r="r" b="b" t="t" l="l"/>
              <a:pathLst>
                <a:path h="406400" w="3458625">
                  <a:moveTo>
                    <a:pt x="3255425" y="0"/>
                  </a:moveTo>
                  <a:cubicBezTo>
                    <a:pt x="3367649" y="0"/>
                    <a:pt x="3458625" y="90976"/>
                    <a:pt x="3458625" y="203200"/>
                  </a:cubicBezTo>
                  <a:cubicBezTo>
                    <a:pt x="3458625" y="315424"/>
                    <a:pt x="3367649" y="406400"/>
                    <a:pt x="3255425"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8" id="8"/>
            <p:cNvSpPr txBox="true"/>
            <p:nvPr/>
          </p:nvSpPr>
          <p:spPr>
            <a:xfrm>
              <a:off x="0" y="47625"/>
              <a:ext cx="3458625" cy="358775"/>
            </a:xfrm>
            <a:prstGeom prst="rect">
              <a:avLst/>
            </a:prstGeom>
          </p:spPr>
          <p:txBody>
            <a:bodyPr anchor="ctr" rtlCol="false" tIns="50800" lIns="50800" bIns="50800" rIns="50800"/>
            <a:lstStyle/>
            <a:p>
              <a:pPr algn="ctr">
                <a:lnSpc>
                  <a:spcPts val="1746"/>
                </a:lnSpc>
              </a:pPr>
            </a:p>
          </p:txBody>
        </p:sp>
      </p:grpSp>
      <p:sp>
        <p:nvSpPr>
          <p:cNvPr name="Freeform 9" id="9"/>
          <p:cNvSpPr/>
          <p:nvPr/>
        </p:nvSpPr>
        <p:spPr>
          <a:xfrm flipH="false" flipV="false" rot="0">
            <a:off x="1028700" y="9058699"/>
            <a:ext cx="509579" cy="127395"/>
          </a:xfrm>
          <a:custGeom>
            <a:avLst/>
            <a:gdLst/>
            <a:ahLst/>
            <a:cxnLst/>
            <a:rect r="r" b="b" t="t" l="l"/>
            <a:pathLst>
              <a:path h="127395" w="509579">
                <a:moveTo>
                  <a:pt x="0" y="0"/>
                </a:moveTo>
                <a:lnTo>
                  <a:pt x="509579" y="0"/>
                </a:lnTo>
                <a:lnTo>
                  <a:pt x="509579" y="127395"/>
                </a:lnTo>
                <a:lnTo>
                  <a:pt x="0" y="12739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0">
            <a:off x="16749721" y="9058699"/>
            <a:ext cx="509579" cy="127395"/>
          </a:xfrm>
          <a:custGeom>
            <a:avLst/>
            <a:gdLst/>
            <a:ahLst/>
            <a:cxnLst/>
            <a:rect r="r" b="b" t="t" l="l"/>
            <a:pathLst>
              <a:path h="127395" w="509579">
                <a:moveTo>
                  <a:pt x="0" y="0"/>
                </a:moveTo>
                <a:lnTo>
                  <a:pt x="509579" y="0"/>
                </a:lnTo>
                <a:lnTo>
                  <a:pt x="509579" y="127395"/>
                </a:lnTo>
                <a:lnTo>
                  <a:pt x="0" y="12739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1" id="11"/>
          <p:cNvSpPr txBox="true"/>
          <p:nvPr/>
        </p:nvSpPr>
        <p:spPr>
          <a:xfrm rot="0">
            <a:off x="2873916" y="3084389"/>
            <a:ext cx="12540168" cy="1311274"/>
          </a:xfrm>
          <a:prstGeom prst="rect">
            <a:avLst/>
          </a:prstGeom>
        </p:spPr>
        <p:txBody>
          <a:bodyPr anchor="t" rtlCol="false" tIns="0" lIns="0" bIns="0" rIns="0">
            <a:spAutoFit/>
          </a:bodyPr>
          <a:lstStyle/>
          <a:p>
            <a:pPr algn="ctr">
              <a:lnSpc>
                <a:spcPts val="8799"/>
              </a:lnSpc>
            </a:pPr>
            <a:r>
              <a:rPr lang="en-US" b="true" sz="9999">
                <a:solidFill>
                  <a:srgbClr val="FFFFFF"/>
                </a:solidFill>
                <a:latin typeface="Poppins Semi-Bold"/>
                <a:ea typeface="Poppins Semi-Bold"/>
                <a:cs typeface="Poppins Semi-Bold"/>
                <a:sym typeface="Poppins Semi-Bold"/>
              </a:rPr>
              <a:t>BAB 3</a:t>
            </a:r>
          </a:p>
        </p:txBody>
      </p:sp>
      <p:sp>
        <p:nvSpPr>
          <p:cNvPr name="TextBox 12" id="12"/>
          <p:cNvSpPr txBox="true"/>
          <p:nvPr/>
        </p:nvSpPr>
        <p:spPr>
          <a:xfrm rot="0">
            <a:off x="2873916" y="4605213"/>
            <a:ext cx="12540168" cy="1311274"/>
          </a:xfrm>
          <a:prstGeom prst="rect">
            <a:avLst/>
          </a:prstGeom>
        </p:spPr>
        <p:txBody>
          <a:bodyPr anchor="t" rtlCol="false" tIns="0" lIns="0" bIns="0" rIns="0">
            <a:spAutoFit/>
          </a:bodyPr>
          <a:lstStyle/>
          <a:p>
            <a:pPr algn="ctr">
              <a:lnSpc>
                <a:spcPts val="8799"/>
              </a:lnSpc>
            </a:pPr>
            <a:r>
              <a:rPr lang="en-US" b="true" sz="9999">
                <a:solidFill>
                  <a:srgbClr val="FACA2A"/>
                </a:solidFill>
                <a:latin typeface="Poppins Semi-Bold"/>
                <a:ea typeface="Poppins Semi-Bold"/>
                <a:cs typeface="Poppins Semi-Bold"/>
                <a:sym typeface="Poppins Semi-Bold"/>
              </a:rPr>
              <a:t>KETENAGAKERJAAN</a:t>
            </a:r>
          </a:p>
        </p:txBody>
      </p:sp>
      <p:sp>
        <p:nvSpPr>
          <p:cNvPr name="TextBox 13" id="13"/>
          <p:cNvSpPr txBox="true"/>
          <p:nvPr/>
        </p:nvSpPr>
        <p:spPr>
          <a:xfrm rot="0">
            <a:off x="6077265" y="6371661"/>
            <a:ext cx="6133469" cy="506647"/>
          </a:xfrm>
          <a:prstGeom prst="rect">
            <a:avLst/>
          </a:prstGeom>
        </p:spPr>
        <p:txBody>
          <a:bodyPr anchor="t" rtlCol="false" tIns="0" lIns="0" bIns="0" rIns="0">
            <a:spAutoFit/>
          </a:bodyPr>
          <a:lstStyle/>
          <a:p>
            <a:pPr algn="ctr">
              <a:lnSpc>
                <a:spcPts val="4264"/>
              </a:lnSpc>
            </a:pPr>
            <a:r>
              <a:rPr lang="en-US" sz="3002" b="true">
                <a:solidFill>
                  <a:srgbClr val="183064"/>
                </a:solidFill>
                <a:latin typeface="Open Sans Bold"/>
                <a:ea typeface="Open Sans Bold"/>
                <a:cs typeface="Open Sans Bold"/>
                <a:sym typeface="Open Sans Bold"/>
              </a:rPr>
              <a:t>Ekonomi kelas XI</a:t>
            </a:r>
          </a:p>
        </p:txBody>
      </p:sp>
      <p:grpSp>
        <p:nvGrpSpPr>
          <p:cNvPr name="Group 14" id="14"/>
          <p:cNvGrpSpPr/>
          <p:nvPr/>
        </p:nvGrpSpPr>
        <p:grpSpPr>
          <a:xfrm rot="0">
            <a:off x="1144557" y="806173"/>
            <a:ext cx="16114743" cy="662027"/>
            <a:chOff x="0" y="0"/>
            <a:chExt cx="21486324" cy="882703"/>
          </a:xfrm>
        </p:grpSpPr>
        <p:sp>
          <p:nvSpPr>
            <p:cNvPr name="TextBox 15" id="15"/>
            <p:cNvSpPr txBox="true"/>
            <p:nvPr/>
          </p:nvSpPr>
          <p:spPr>
            <a:xfrm rot="0">
              <a:off x="16041731" y="334803"/>
              <a:ext cx="5444593" cy="357293"/>
            </a:xfrm>
            <a:prstGeom prst="rect">
              <a:avLst/>
            </a:prstGeom>
          </p:spPr>
          <p:txBody>
            <a:bodyPr anchor="t" rtlCol="false" tIns="0" lIns="0" bIns="0" rIns="0">
              <a:spAutoFit/>
            </a:bodyPr>
            <a:lstStyle/>
            <a:p>
              <a:pPr algn="r">
                <a:lnSpc>
                  <a:spcPts val="1940"/>
                </a:lnSpc>
              </a:pPr>
              <a:r>
                <a:rPr lang="en-US" sz="2000">
                  <a:solidFill>
                    <a:srgbClr val="FFFFFF"/>
                  </a:solidFill>
                  <a:latin typeface="Open Sans"/>
                  <a:ea typeface="Open Sans"/>
                  <a:cs typeface="Open Sans"/>
                  <a:sym typeface="Open Sans"/>
                </a:rPr>
                <a:t>Economic Education</a:t>
              </a:r>
            </a:p>
          </p:txBody>
        </p:sp>
        <p:sp>
          <p:nvSpPr>
            <p:cNvPr name="Freeform 16" id="16"/>
            <p:cNvSpPr/>
            <p:nvPr/>
          </p:nvSpPr>
          <p:spPr>
            <a:xfrm flipH="false" flipV="false" rot="0">
              <a:off x="0" y="0"/>
              <a:ext cx="873876" cy="882703"/>
            </a:xfrm>
            <a:custGeom>
              <a:avLst/>
              <a:gdLst/>
              <a:ahLst/>
              <a:cxnLst/>
              <a:rect r="r" b="b" t="t" l="l"/>
              <a:pathLst>
                <a:path h="882703" w="873876">
                  <a:moveTo>
                    <a:pt x="0" y="0"/>
                  </a:moveTo>
                  <a:lnTo>
                    <a:pt x="873876" y="0"/>
                  </a:lnTo>
                  <a:lnTo>
                    <a:pt x="873876" y="882703"/>
                  </a:lnTo>
                  <a:lnTo>
                    <a:pt x="0" y="882703"/>
                  </a:lnTo>
                  <a:lnTo>
                    <a:pt x="0" y="0"/>
                  </a:lnTo>
                  <a:close/>
                </a:path>
              </a:pathLst>
            </a:custGeom>
            <a:blipFill>
              <a:blip r:embed="rId5"/>
              <a:stretch>
                <a:fillRect l="0" t="0" r="0" b="0"/>
              </a:stretch>
            </a:blipFill>
          </p:spPr>
        </p:sp>
        <p:sp>
          <p:nvSpPr>
            <p:cNvPr name="TextBox 17" id="17"/>
            <p:cNvSpPr txBox="true"/>
            <p:nvPr/>
          </p:nvSpPr>
          <p:spPr>
            <a:xfrm rot="0">
              <a:off x="971616" y="298349"/>
              <a:ext cx="4221285" cy="357293"/>
            </a:xfrm>
            <a:prstGeom prst="rect">
              <a:avLst/>
            </a:prstGeom>
          </p:spPr>
          <p:txBody>
            <a:bodyPr anchor="t" rtlCol="false" tIns="0" lIns="0" bIns="0" rIns="0">
              <a:spAutoFit/>
            </a:bodyPr>
            <a:lstStyle/>
            <a:p>
              <a:pPr algn="l">
                <a:lnSpc>
                  <a:spcPts val="1940"/>
                </a:lnSpc>
              </a:pPr>
              <a:r>
                <a:rPr lang="en-US" sz="2000">
                  <a:solidFill>
                    <a:srgbClr val="FFFFFF"/>
                  </a:solidFill>
                  <a:latin typeface="Open Sans"/>
                  <a:ea typeface="Open Sans"/>
                  <a:cs typeface="Open Sans"/>
                  <a:sym typeface="Open Sans"/>
                </a:rPr>
                <a:t>Universitas Negeri Malang</a:t>
              </a:r>
            </a:p>
          </p:txBody>
        </p:sp>
      </p:grpSp>
      <p:sp>
        <p:nvSpPr>
          <p:cNvPr name="TextBox 18" id="18"/>
          <p:cNvSpPr txBox="true"/>
          <p:nvPr/>
        </p:nvSpPr>
        <p:spPr>
          <a:xfrm rot="0">
            <a:off x="4559859" y="8990968"/>
            <a:ext cx="9168282" cy="342646"/>
          </a:xfrm>
          <a:prstGeom prst="rect">
            <a:avLst/>
          </a:prstGeom>
        </p:spPr>
        <p:txBody>
          <a:bodyPr anchor="t" rtlCol="false" tIns="0" lIns="0" bIns="0" rIns="0">
            <a:spAutoFit/>
          </a:bodyPr>
          <a:lstStyle/>
          <a:p>
            <a:pPr algn="ctr">
              <a:lnSpc>
                <a:spcPts val="2521"/>
              </a:lnSpc>
            </a:pPr>
            <a:r>
              <a:rPr lang="en-US" sz="2599" spc="564">
                <a:solidFill>
                  <a:srgbClr val="FFFFFF"/>
                </a:solidFill>
                <a:latin typeface="Open Sans"/>
                <a:ea typeface="Open Sans"/>
                <a:cs typeface="Open Sans"/>
                <a:sym typeface="Open Sans"/>
              </a:rPr>
              <a:t>OLEH: YANA PUSPITA</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6697188"/>
            <a:ext cx="18288000" cy="3589812"/>
            <a:chOff x="0" y="0"/>
            <a:chExt cx="24384000" cy="4786417"/>
          </a:xfrm>
        </p:grpSpPr>
        <p:pic>
          <p:nvPicPr>
            <p:cNvPr name="Picture 3" id="3"/>
            <p:cNvPicPr>
              <a:picLocks noChangeAspect="true"/>
            </p:cNvPicPr>
            <p:nvPr/>
          </p:nvPicPr>
          <p:blipFill>
            <a:blip r:embed="rId2"/>
            <a:srcRect l="0" t="63758" r="0" b="6779"/>
            <a:stretch>
              <a:fillRect/>
            </a:stretch>
          </p:blipFill>
          <p:spPr>
            <a:xfrm flipH="false" flipV="false">
              <a:off x="0" y="0"/>
              <a:ext cx="24384000" cy="4786417"/>
            </a:xfrm>
            <a:prstGeom prst="rect">
              <a:avLst/>
            </a:prstGeom>
          </p:spPr>
        </p:pic>
      </p:grpSp>
      <p:sp>
        <p:nvSpPr>
          <p:cNvPr name="Freeform 4" id="4"/>
          <p:cNvSpPr/>
          <p:nvPr/>
        </p:nvSpPr>
        <p:spPr>
          <a:xfrm flipH="false" flipV="false" rot="0">
            <a:off x="9952966" y="3853933"/>
            <a:ext cx="532831" cy="464895"/>
          </a:xfrm>
          <a:custGeom>
            <a:avLst/>
            <a:gdLst/>
            <a:ahLst/>
            <a:cxnLst/>
            <a:rect r="r" b="b" t="t" l="l"/>
            <a:pathLst>
              <a:path h="464895" w="532831">
                <a:moveTo>
                  <a:pt x="0" y="0"/>
                </a:moveTo>
                <a:lnTo>
                  <a:pt x="532832" y="0"/>
                </a:lnTo>
                <a:lnTo>
                  <a:pt x="532832" y="464895"/>
                </a:lnTo>
                <a:lnTo>
                  <a:pt x="0" y="46489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AutoShape 5" id="5"/>
          <p:cNvSpPr/>
          <p:nvPr/>
        </p:nvSpPr>
        <p:spPr>
          <a:xfrm>
            <a:off x="8657035" y="3396733"/>
            <a:ext cx="973931" cy="0"/>
          </a:xfrm>
          <a:prstGeom prst="line">
            <a:avLst/>
          </a:prstGeom>
          <a:ln cap="flat" w="95250">
            <a:solidFill>
              <a:srgbClr val="183064"/>
            </a:solidFill>
            <a:prstDash val="solid"/>
            <a:headEnd type="none" len="sm" w="sm"/>
            <a:tailEnd type="none" len="sm" w="sm"/>
          </a:ln>
        </p:spPr>
      </p:sp>
      <p:sp>
        <p:nvSpPr>
          <p:cNvPr name="Freeform 6" id="6"/>
          <p:cNvSpPr/>
          <p:nvPr/>
        </p:nvSpPr>
        <p:spPr>
          <a:xfrm flipH="false" flipV="false" rot="0">
            <a:off x="2132680" y="3853933"/>
            <a:ext cx="532831" cy="464895"/>
          </a:xfrm>
          <a:custGeom>
            <a:avLst/>
            <a:gdLst/>
            <a:ahLst/>
            <a:cxnLst/>
            <a:rect r="r" b="b" t="t" l="l"/>
            <a:pathLst>
              <a:path h="464895" w="532831">
                <a:moveTo>
                  <a:pt x="0" y="0"/>
                </a:moveTo>
                <a:lnTo>
                  <a:pt x="532831" y="0"/>
                </a:lnTo>
                <a:lnTo>
                  <a:pt x="532831" y="464895"/>
                </a:lnTo>
                <a:lnTo>
                  <a:pt x="0" y="46489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3176649" y="2183248"/>
            <a:ext cx="11934702" cy="842010"/>
          </a:xfrm>
          <a:prstGeom prst="rect">
            <a:avLst/>
          </a:prstGeom>
        </p:spPr>
        <p:txBody>
          <a:bodyPr anchor="t" rtlCol="false" tIns="0" lIns="0" bIns="0" rIns="0">
            <a:spAutoFit/>
          </a:bodyPr>
          <a:lstStyle/>
          <a:p>
            <a:pPr algn="ctr">
              <a:lnSpc>
                <a:spcPts val="5820"/>
              </a:lnSpc>
            </a:pPr>
            <a:r>
              <a:rPr lang="en-US" sz="6000" b="true">
                <a:solidFill>
                  <a:srgbClr val="000000"/>
                </a:solidFill>
                <a:latin typeface="Poppins Bold"/>
                <a:ea typeface="Poppins Bold"/>
                <a:cs typeface="Poppins Bold"/>
                <a:sym typeface="Poppins Bold"/>
              </a:rPr>
              <a:t>APA ITU KETENAGAKERJAAN?</a:t>
            </a:r>
          </a:p>
        </p:txBody>
      </p:sp>
      <p:sp>
        <p:nvSpPr>
          <p:cNvPr name="TextBox 8" id="8"/>
          <p:cNvSpPr txBox="true"/>
          <p:nvPr/>
        </p:nvSpPr>
        <p:spPr>
          <a:xfrm rot="0">
            <a:off x="9952966" y="4614103"/>
            <a:ext cx="6723428" cy="1597533"/>
          </a:xfrm>
          <a:prstGeom prst="rect">
            <a:avLst/>
          </a:prstGeom>
        </p:spPr>
        <p:txBody>
          <a:bodyPr anchor="t" rtlCol="false" tIns="0" lIns="0" bIns="0" rIns="0">
            <a:spAutoFit/>
          </a:bodyPr>
          <a:lstStyle/>
          <a:p>
            <a:pPr algn="just">
              <a:lnSpc>
                <a:spcPts val="2556"/>
              </a:lnSpc>
            </a:pPr>
            <a:r>
              <a:rPr lang="en-US" sz="1800">
                <a:solidFill>
                  <a:srgbClr val="000000"/>
                </a:solidFill>
                <a:latin typeface="Open Sans"/>
                <a:ea typeface="Open Sans"/>
                <a:cs typeface="Open Sans"/>
                <a:sym typeface="Open Sans"/>
              </a:rPr>
              <a:t>K</a:t>
            </a:r>
            <a:r>
              <a:rPr lang="en-US" sz="1800">
                <a:solidFill>
                  <a:srgbClr val="000000"/>
                </a:solidFill>
                <a:latin typeface="Open Sans"/>
                <a:ea typeface="Open Sans"/>
                <a:cs typeface="Open Sans"/>
                <a:sym typeface="Open Sans"/>
              </a:rPr>
              <a:t>etenagakerjaan adalah seluruh hal yang berhubungan dengan tenaga kerja, termasuk orang yang sudah bekerja, mencari pekerjaan, maupun yang sedang mempersiapkan diri untuk bekerja, serta kebijakan yang mengatur hubungan antara tenaga kerja dan pihak pemberi kerja.</a:t>
            </a:r>
          </a:p>
        </p:txBody>
      </p:sp>
      <p:sp>
        <p:nvSpPr>
          <p:cNvPr name="TextBox 9" id="9"/>
          <p:cNvSpPr txBox="true"/>
          <p:nvPr/>
        </p:nvSpPr>
        <p:spPr>
          <a:xfrm rot="0">
            <a:off x="2256692" y="5053840"/>
            <a:ext cx="6723428" cy="94983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K</a:t>
            </a:r>
            <a:r>
              <a:rPr lang="en-US" sz="1800">
                <a:solidFill>
                  <a:srgbClr val="000000"/>
                </a:solidFill>
                <a:latin typeface="Open Sans"/>
                <a:ea typeface="Open Sans"/>
                <a:cs typeface="Open Sans"/>
                <a:sym typeface="Open Sans"/>
              </a:rPr>
              <a:t>etenagakerjaan adalah segala hal yang berhubungan dengan tenaga kerja pada waktu sebelum, selama, dan sesudah masa kerja.</a:t>
            </a:r>
          </a:p>
        </p:txBody>
      </p:sp>
      <p:sp>
        <p:nvSpPr>
          <p:cNvPr name="TextBox 10" id="10"/>
          <p:cNvSpPr txBox="true"/>
          <p:nvPr/>
        </p:nvSpPr>
        <p:spPr>
          <a:xfrm rot="0">
            <a:off x="2942312" y="3890520"/>
            <a:ext cx="5466487" cy="696595"/>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Menurut Undang-Undang Nomor 13 Tahun 2003 tentang Ketenagakerjaan</a:t>
            </a:r>
          </a:p>
        </p:txBody>
      </p:sp>
      <p:sp>
        <p:nvSpPr>
          <p:cNvPr name="TextBox 11" id="11"/>
          <p:cNvSpPr txBox="true"/>
          <p:nvPr/>
        </p:nvSpPr>
        <p:spPr>
          <a:xfrm rot="0">
            <a:off x="10762598" y="3890520"/>
            <a:ext cx="5466487"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Ketenagakerjaan secara umum</a:t>
            </a:r>
          </a:p>
        </p:txBody>
      </p:sp>
      <p:grpSp>
        <p:nvGrpSpPr>
          <p:cNvPr name="Group 12" id="12"/>
          <p:cNvGrpSpPr/>
          <p:nvPr/>
        </p:nvGrpSpPr>
        <p:grpSpPr>
          <a:xfrm rot="0">
            <a:off x="1144557" y="806173"/>
            <a:ext cx="16114743" cy="662027"/>
            <a:chOff x="0" y="0"/>
            <a:chExt cx="21486324" cy="882703"/>
          </a:xfrm>
        </p:grpSpPr>
        <p:sp>
          <p:nvSpPr>
            <p:cNvPr name="TextBox 13" id="13"/>
            <p:cNvSpPr txBox="true"/>
            <p:nvPr/>
          </p:nvSpPr>
          <p:spPr>
            <a:xfrm rot="0">
              <a:off x="16041731" y="334803"/>
              <a:ext cx="5444593" cy="357293"/>
            </a:xfrm>
            <a:prstGeom prst="rect">
              <a:avLst/>
            </a:prstGeom>
          </p:spPr>
          <p:txBody>
            <a:bodyPr anchor="t" rtlCol="false" tIns="0" lIns="0" bIns="0" rIns="0">
              <a:spAutoFit/>
            </a:bodyPr>
            <a:lstStyle/>
            <a:p>
              <a:pPr algn="r">
                <a:lnSpc>
                  <a:spcPts val="1940"/>
                </a:lnSpc>
              </a:pPr>
              <a:r>
                <a:rPr lang="en-US" sz="2000">
                  <a:solidFill>
                    <a:srgbClr val="183064"/>
                  </a:solidFill>
                  <a:latin typeface="Open Sans"/>
                  <a:ea typeface="Open Sans"/>
                  <a:cs typeface="Open Sans"/>
                  <a:sym typeface="Open Sans"/>
                </a:rPr>
                <a:t> BAB 3: Ketenagakerjaan</a:t>
              </a:r>
            </a:p>
          </p:txBody>
        </p:sp>
        <p:sp>
          <p:nvSpPr>
            <p:cNvPr name="Freeform 14" id="14"/>
            <p:cNvSpPr/>
            <p:nvPr/>
          </p:nvSpPr>
          <p:spPr>
            <a:xfrm flipH="false" flipV="false" rot="0">
              <a:off x="0" y="0"/>
              <a:ext cx="873876" cy="882703"/>
            </a:xfrm>
            <a:custGeom>
              <a:avLst/>
              <a:gdLst/>
              <a:ahLst/>
              <a:cxnLst/>
              <a:rect r="r" b="b" t="t" l="l"/>
              <a:pathLst>
                <a:path h="882703" w="873876">
                  <a:moveTo>
                    <a:pt x="0" y="0"/>
                  </a:moveTo>
                  <a:lnTo>
                    <a:pt x="873876" y="0"/>
                  </a:lnTo>
                  <a:lnTo>
                    <a:pt x="873876" y="882703"/>
                  </a:lnTo>
                  <a:lnTo>
                    <a:pt x="0" y="882703"/>
                  </a:lnTo>
                  <a:lnTo>
                    <a:pt x="0" y="0"/>
                  </a:lnTo>
                  <a:close/>
                </a:path>
              </a:pathLst>
            </a:custGeom>
            <a:blipFill>
              <a:blip r:embed="rId5"/>
              <a:stretch>
                <a:fillRect l="0" t="0" r="0" b="0"/>
              </a:stretch>
            </a:blipFill>
          </p:spPr>
        </p:sp>
        <p:sp>
          <p:nvSpPr>
            <p:cNvPr name="TextBox 15" id="15"/>
            <p:cNvSpPr txBox="true"/>
            <p:nvPr/>
          </p:nvSpPr>
          <p:spPr>
            <a:xfrm rot="0">
              <a:off x="971616" y="298349"/>
              <a:ext cx="4221285" cy="357293"/>
            </a:xfrm>
            <a:prstGeom prst="rect">
              <a:avLst/>
            </a:prstGeom>
          </p:spPr>
          <p:txBody>
            <a:bodyPr anchor="t" rtlCol="false" tIns="0" lIns="0" bIns="0" rIns="0">
              <a:spAutoFit/>
            </a:bodyPr>
            <a:lstStyle/>
            <a:p>
              <a:pPr algn="l">
                <a:lnSpc>
                  <a:spcPts val="1940"/>
                </a:lnSpc>
              </a:pPr>
              <a:r>
                <a:rPr lang="en-US" sz="2000">
                  <a:solidFill>
                    <a:srgbClr val="183064"/>
                  </a:solidFill>
                  <a:latin typeface="Open Sans"/>
                  <a:ea typeface="Open Sans"/>
                  <a:cs typeface="Open Sans"/>
                  <a:sym typeface="Open Sans"/>
                </a:rPr>
                <a:t>Universitas Negeri Malang</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5987551" y="2985583"/>
            <a:ext cx="973931" cy="0"/>
          </a:xfrm>
          <a:prstGeom prst="line">
            <a:avLst/>
          </a:prstGeom>
          <a:ln cap="flat" w="95250">
            <a:solidFill>
              <a:srgbClr val="183064"/>
            </a:solidFill>
            <a:prstDash val="solid"/>
            <a:headEnd type="none" len="sm" w="sm"/>
            <a:tailEnd type="none" len="sm" w="sm"/>
          </a:ln>
        </p:spPr>
      </p:sp>
      <p:grpSp>
        <p:nvGrpSpPr>
          <p:cNvPr name="Group 3" id="3"/>
          <p:cNvGrpSpPr/>
          <p:nvPr/>
        </p:nvGrpSpPr>
        <p:grpSpPr>
          <a:xfrm rot="0">
            <a:off x="0" y="0"/>
            <a:ext cx="5619458" cy="10287000"/>
            <a:chOff x="0" y="0"/>
            <a:chExt cx="1480022" cy="2709333"/>
          </a:xfrm>
        </p:grpSpPr>
        <p:sp>
          <p:nvSpPr>
            <p:cNvPr name="Freeform 4" id="4"/>
            <p:cNvSpPr/>
            <p:nvPr/>
          </p:nvSpPr>
          <p:spPr>
            <a:xfrm flipH="false" flipV="false" rot="0">
              <a:off x="0" y="0"/>
              <a:ext cx="1480022" cy="2709333"/>
            </a:xfrm>
            <a:custGeom>
              <a:avLst/>
              <a:gdLst/>
              <a:ahLst/>
              <a:cxnLst/>
              <a:rect r="r" b="b" t="t" l="l"/>
              <a:pathLst>
                <a:path h="2709333" w="1480022">
                  <a:moveTo>
                    <a:pt x="0" y="0"/>
                  </a:moveTo>
                  <a:lnTo>
                    <a:pt x="1480022" y="0"/>
                  </a:lnTo>
                  <a:lnTo>
                    <a:pt x="1480022" y="2709333"/>
                  </a:lnTo>
                  <a:lnTo>
                    <a:pt x="0" y="2709333"/>
                  </a:lnTo>
                  <a:close/>
                </a:path>
              </a:pathLst>
            </a:custGeom>
            <a:solidFill>
              <a:srgbClr val="183064"/>
            </a:solidFill>
          </p:spPr>
        </p:sp>
        <p:sp>
          <p:nvSpPr>
            <p:cNvPr name="TextBox 5" id="5"/>
            <p:cNvSpPr txBox="true"/>
            <p:nvPr/>
          </p:nvSpPr>
          <p:spPr>
            <a:xfrm>
              <a:off x="0" y="47625"/>
              <a:ext cx="1480022" cy="2661708"/>
            </a:xfrm>
            <a:prstGeom prst="rect">
              <a:avLst/>
            </a:prstGeom>
          </p:spPr>
          <p:txBody>
            <a:bodyPr anchor="ctr" rtlCol="false" tIns="50800" lIns="50800" bIns="50800" rIns="50800"/>
            <a:lstStyle/>
            <a:p>
              <a:pPr algn="ctr">
                <a:lnSpc>
                  <a:spcPts val="1746"/>
                </a:lnSpc>
              </a:pPr>
            </a:p>
          </p:txBody>
        </p:sp>
      </p:grpSp>
      <p:grpSp>
        <p:nvGrpSpPr>
          <p:cNvPr name="Group 6" id="6"/>
          <p:cNvGrpSpPr/>
          <p:nvPr/>
        </p:nvGrpSpPr>
        <p:grpSpPr>
          <a:xfrm rot="0">
            <a:off x="5987551" y="6158331"/>
            <a:ext cx="6199826" cy="4128669"/>
            <a:chOff x="0" y="0"/>
            <a:chExt cx="8266434" cy="5504892"/>
          </a:xfrm>
        </p:grpSpPr>
        <p:pic>
          <p:nvPicPr>
            <p:cNvPr name="Picture 7" id="7"/>
            <p:cNvPicPr>
              <a:picLocks noChangeAspect="true"/>
            </p:cNvPicPr>
            <p:nvPr/>
          </p:nvPicPr>
          <p:blipFill>
            <a:blip r:embed="rId2"/>
            <a:srcRect l="0" t="5604" r="0" b="5604"/>
            <a:stretch>
              <a:fillRect/>
            </a:stretch>
          </p:blipFill>
          <p:spPr>
            <a:xfrm flipH="false" flipV="false">
              <a:off x="0" y="0"/>
              <a:ext cx="8266434" cy="5504892"/>
            </a:xfrm>
            <a:prstGeom prst="rect">
              <a:avLst/>
            </a:prstGeom>
          </p:spPr>
        </p:pic>
      </p:grpSp>
      <p:grpSp>
        <p:nvGrpSpPr>
          <p:cNvPr name="Group 8" id="8"/>
          <p:cNvGrpSpPr/>
          <p:nvPr/>
        </p:nvGrpSpPr>
        <p:grpSpPr>
          <a:xfrm rot="0">
            <a:off x="850758" y="3378769"/>
            <a:ext cx="4276963" cy="6908231"/>
            <a:chOff x="0" y="0"/>
            <a:chExt cx="5702617" cy="9210974"/>
          </a:xfrm>
        </p:grpSpPr>
        <p:pic>
          <p:nvPicPr>
            <p:cNvPr name="Picture 9" id="9"/>
            <p:cNvPicPr>
              <a:picLocks noChangeAspect="true"/>
            </p:cNvPicPr>
            <p:nvPr/>
          </p:nvPicPr>
          <p:blipFill>
            <a:blip r:embed="rId3"/>
            <a:srcRect l="17651" t="0" r="3020" b="14631"/>
            <a:stretch>
              <a:fillRect/>
            </a:stretch>
          </p:blipFill>
          <p:spPr>
            <a:xfrm flipH="true" flipV="false">
              <a:off x="0" y="0"/>
              <a:ext cx="5702617" cy="9210974"/>
            </a:xfrm>
            <a:prstGeom prst="rect">
              <a:avLst/>
            </a:prstGeom>
          </p:spPr>
        </p:pic>
      </p:grpSp>
      <p:sp>
        <p:nvSpPr>
          <p:cNvPr name="Freeform 10" id="10"/>
          <p:cNvSpPr/>
          <p:nvPr/>
        </p:nvSpPr>
        <p:spPr>
          <a:xfrm flipH="false" flipV="false" rot="0">
            <a:off x="16749721" y="9058699"/>
            <a:ext cx="509579" cy="127395"/>
          </a:xfrm>
          <a:custGeom>
            <a:avLst/>
            <a:gdLst/>
            <a:ahLst/>
            <a:cxnLst/>
            <a:rect r="r" b="b" t="t" l="l"/>
            <a:pathLst>
              <a:path h="127395" w="509579">
                <a:moveTo>
                  <a:pt x="0" y="0"/>
                </a:moveTo>
                <a:lnTo>
                  <a:pt x="509579" y="0"/>
                </a:lnTo>
                <a:lnTo>
                  <a:pt x="509579" y="127395"/>
                </a:lnTo>
                <a:lnTo>
                  <a:pt x="0" y="1273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5987551" y="2122089"/>
            <a:ext cx="10964416" cy="735839"/>
          </a:xfrm>
          <a:prstGeom prst="rect">
            <a:avLst/>
          </a:prstGeom>
        </p:spPr>
        <p:txBody>
          <a:bodyPr anchor="t" rtlCol="false" tIns="0" lIns="0" bIns="0" rIns="0">
            <a:spAutoFit/>
          </a:bodyPr>
          <a:lstStyle/>
          <a:p>
            <a:pPr algn="l">
              <a:lnSpc>
                <a:spcPts val="5141"/>
              </a:lnSpc>
            </a:pPr>
            <a:r>
              <a:rPr lang="en-US" sz="5300" b="true">
                <a:solidFill>
                  <a:srgbClr val="000000"/>
                </a:solidFill>
                <a:latin typeface="Poppins Bold"/>
                <a:ea typeface="Poppins Bold"/>
                <a:cs typeface="Poppins Bold"/>
                <a:sym typeface="Poppins Bold"/>
              </a:rPr>
              <a:t>Istilah dalam Ketenagakerjaan</a:t>
            </a:r>
          </a:p>
        </p:txBody>
      </p:sp>
      <p:sp>
        <p:nvSpPr>
          <p:cNvPr name="TextBox 12" id="12"/>
          <p:cNvSpPr txBox="true"/>
          <p:nvPr/>
        </p:nvSpPr>
        <p:spPr>
          <a:xfrm rot="0">
            <a:off x="5987551" y="4999787"/>
            <a:ext cx="5869223" cy="625983"/>
          </a:xfrm>
          <a:prstGeom prst="rect">
            <a:avLst/>
          </a:prstGeom>
        </p:spPr>
        <p:txBody>
          <a:bodyPr anchor="t" rtlCol="false" tIns="0" lIns="0" bIns="0" rIns="0">
            <a:spAutoFit/>
          </a:bodyPr>
          <a:lstStyle/>
          <a:p>
            <a:pPr algn="just">
              <a:lnSpc>
                <a:spcPts val="2556"/>
              </a:lnSpc>
            </a:pPr>
            <a:r>
              <a:rPr lang="en-US" b="true" sz="1800">
                <a:solidFill>
                  <a:srgbClr val="000000"/>
                </a:solidFill>
                <a:latin typeface="Open Sans Bold"/>
                <a:ea typeface="Open Sans Bold"/>
                <a:cs typeface="Open Sans Bold"/>
                <a:sym typeface="Open Sans Bold"/>
              </a:rPr>
              <a:t>Tenaga kerja:</a:t>
            </a:r>
            <a:r>
              <a:rPr lang="en-US" sz="1800">
                <a:solidFill>
                  <a:srgbClr val="000000"/>
                </a:solidFill>
                <a:latin typeface="Open Sans"/>
                <a:ea typeface="Open Sans"/>
                <a:cs typeface="Open Sans"/>
                <a:sym typeface="Open Sans"/>
              </a:rPr>
              <a:t> orang yang mau dan mampu untuk bekerja atau melakukan pekerjaan.</a:t>
            </a:r>
          </a:p>
        </p:txBody>
      </p:sp>
      <p:sp>
        <p:nvSpPr>
          <p:cNvPr name="TextBox 13" id="13"/>
          <p:cNvSpPr txBox="true"/>
          <p:nvPr/>
        </p:nvSpPr>
        <p:spPr>
          <a:xfrm rot="0">
            <a:off x="13190385" y="4168521"/>
            <a:ext cx="3761582" cy="1273683"/>
          </a:xfrm>
          <a:prstGeom prst="rect">
            <a:avLst/>
          </a:prstGeom>
        </p:spPr>
        <p:txBody>
          <a:bodyPr anchor="t" rtlCol="false" tIns="0" lIns="0" bIns="0" rIns="0">
            <a:spAutoFit/>
          </a:bodyPr>
          <a:lstStyle/>
          <a:p>
            <a:pPr algn="just">
              <a:lnSpc>
                <a:spcPts val="2556"/>
              </a:lnSpc>
            </a:pPr>
            <a:r>
              <a:rPr lang="en-US" sz="1800" b="true">
                <a:solidFill>
                  <a:srgbClr val="000000"/>
                </a:solidFill>
                <a:latin typeface="Open Sans Bold"/>
                <a:ea typeface="Open Sans Bold"/>
                <a:cs typeface="Open Sans Bold"/>
                <a:sym typeface="Open Sans Bold"/>
              </a:rPr>
              <a:t>Angkatan kerja:</a:t>
            </a:r>
            <a:r>
              <a:rPr lang="en-US" sz="1800">
                <a:solidFill>
                  <a:srgbClr val="000000"/>
                </a:solidFill>
                <a:latin typeface="Open Sans"/>
                <a:ea typeface="Open Sans"/>
                <a:cs typeface="Open Sans"/>
                <a:sym typeface="Open Sans"/>
              </a:rPr>
              <a:t> penduduk usia kerja (15-64 tahun) yang mempunyai pekerjaan atau sedang mencari kerja.</a:t>
            </a:r>
          </a:p>
        </p:txBody>
      </p:sp>
      <p:sp>
        <p:nvSpPr>
          <p:cNvPr name="TextBox 14" id="14"/>
          <p:cNvSpPr txBox="true"/>
          <p:nvPr/>
        </p:nvSpPr>
        <p:spPr>
          <a:xfrm rot="0">
            <a:off x="13190385" y="6004179"/>
            <a:ext cx="3761582" cy="949833"/>
          </a:xfrm>
          <a:prstGeom prst="rect">
            <a:avLst/>
          </a:prstGeom>
        </p:spPr>
        <p:txBody>
          <a:bodyPr anchor="t" rtlCol="false" tIns="0" lIns="0" bIns="0" rIns="0">
            <a:spAutoFit/>
          </a:bodyPr>
          <a:lstStyle/>
          <a:p>
            <a:pPr algn="just">
              <a:lnSpc>
                <a:spcPts val="2556"/>
              </a:lnSpc>
            </a:pPr>
            <a:r>
              <a:rPr lang="en-US" sz="1800" b="true">
                <a:solidFill>
                  <a:srgbClr val="000000"/>
                </a:solidFill>
                <a:latin typeface="Open Sans Bold"/>
                <a:ea typeface="Open Sans Bold"/>
                <a:cs typeface="Open Sans Bold"/>
                <a:sym typeface="Open Sans Bold"/>
              </a:rPr>
              <a:t>Kesempatan kerja:</a:t>
            </a:r>
            <a:r>
              <a:rPr lang="en-US" sz="1800">
                <a:solidFill>
                  <a:srgbClr val="000000"/>
                </a:solidFill>
                <a:latin typeface="Open Sans"/>
                <a:ea typeface="Open Sans"/>
                <a:cs typeface="Open Sans"/>
                <a:sym typeface="Open Sans"/>
              </a:rPr>
              <a:t> jumlah lapangan kerja yang tersedia untuk para pencari kerja. </a:t>
            </a:r>
          </a:p>
        </p:txBody>
      </p:sp>
      <p:grpSp>
        <p:nvGrpSpPr>
          <p:cNvPr name="Group 15" id="15"/>
          <p:cNvGrpSpPr/>
          <p:nvPr/>
        </p:nvGrpSpPr>
        <p:grpSpPr>
          <a:xfrm rot="0">
            <a:off x="1144557" y="806173"/>
            <a:ext cx="16114743" cy="662027"/>
            <a:chOff x="0" y="0"/>
            <a:chExt cx="21486324" cy="882703"/>
          </a:xfrm>
        </p:grpSpPr>
        <p:sp>
          <p:nvSpPr>
            <p:cNvPr name="TextBox 16" id="16"/>
            <p:cNvSpPr txBox="true"/>
            <p:nvPr/>
          </p:nvSpPr>
          <p:spPr>
            <a:xfrm rot="0">
              <a:off x="16041731" y="334803"/>
              <a:ext cx="5444593" cy="357293"/>
            </a:xfrm>
            <a:prstGeom prst="rect">
              <a:avLst/>
            </a:prstGeom>
          </p:spPr>
          <p:txBody>
            <a:bodyPr anchor="t" rtlCol="false" tIns="0" lIns="0" bIns="0" rIns="0">
              <a:spAutoFit/>
            </a:bodyPr>
            <a:lstStyle/>
            <a:p>
              <a:pPr algn="r">
                <a:lnSpc>
                  <a:spcPts val="1940"/>
                </a:lnSpc>
              </a:pPr>
              <a:r>
                <a:rPr lang="en-US" sz="2000">
                  <a:solidFill>
                    <a:srgbClr val="183064"/>
                  </a:solidFill>
                  <a:latin typeface="Open Sans"/>
                  <a:ea typeface="Open Sans"/>
                  <a:cs typeface="Open Sans"/>
                  <a:sym typeface="Open Sans"/>
                </a:rPr>
                <a:t> BAB 3: Ketenagakerjaan</a:t>
              </a:r>
            </a:p>
          </p:txBody>
        </p:sp>
        <p:sp>
          <p:nvSpPr>
            <p:cNvPr name="Freeform 17" id="17"/>
            <p:cNvSpPr/>
            <p:nvPr/>
          </p:nvSpPr>
          <p:spPr>
            <a:xfrm flipH="false" flipV="false" rot="0">
              <a:off x="0" y="0"/>
              <a:ext cx="873876" cy="882703"/>
            </a:xfrm>
            <a:custGeom>
              <a:avLst/>
              <a:gdLst/>
              <a:ahLst/>
              <a:cxnLst/>
              <a:rect r="r" b="b" t="t" l="l"/>
              <a:pathLst>
                <a:path h="882703" w="873876">
                  <a:moveTo>
                    <a:pt x="0" y="0"/>
                  </a:moveTo>
                  <a:lnTo>
                    <a:pt x="873876" y="0"/>
                  </a:lnTo>
                  <a:lnTo>
                    <a:pt x="873876" y="882703"/>
                  </a:lnTo>
                  <a:lnTo>
                    <a:pt x="0" y="882703"/>
                  </a:lnTo>
                  <a:lnTo>
                    <a:pt x="0" y="0"/>
                  </a:lnTo>
                  <a:close/>
                </a:path>
              </a:pathLst>
            </a:custGeom>
            <a:blipFill>
              <a:blip r:embed="rId6"/>
              <a:stretch>
                <a:fillRect l="0" t="0" r="0" b="0"/>
              </a:stretch>
            </a:blipFill>
          </p:spPr>
        </p:sp>
        <p:sp>
          <p:nvSpPr>
            <p:cNvPr name="TextBox 18" id="18"/>
            <p:cNvSpPr txBox="true"/>
            <p:nvPr/>
          </p:nvSpPr>
          <p:spPr>
            <a:xfrm rot="0">
              <a:off x="971616" y="298349"/>
              <a:ext cx="4221285" cy="357293"/>
            </a:xfrm>
            <a:prstGeom prst="rect">
              <a:avLst/>
            </a:prstGeom>
          </p:spPr>
          <p:txBody>
            <a:bodyPr anchor="t" rtlCol="false" tIns="0" lIns="0" bIns="0" rIns="0">
              <a:spAutoFit/>
            </a:bodyPr>
            <a:lstStyle/>
            <a:p>
              <a:pPr algn="l">
                <a:lnSpc>
                  <a:spcPts val="1940"/>
                </a:lnSpc>
              </a:pPr>
              <a:r>
                <a:rPr lang="en-US" sz="2000">
                  <a:solidFill>
                    <a:srgbClr val="FFFFFF"/>
                  </a:solidFill>
                  <a:latin typeface="Open Sans"/>
                  <a:ea typeface="Open Sans"/>
                  <a:cs typeface="Open Sans"/>
                  <a:sym typeface="Open Sans"/>
                </a:rPr>
                <a:t>Universitas Negeri Malang</a:t>
              </a:r>
            </a:p>
          </p:txBody>
        </p:sp>
      </p:grpSp>
      <p:sp>
        <p:nvSpPr>
          <p:cNvPr name="TextBox 19" id="19"/>
          <p:cNvSpPr txBox="true"/>
          <p:nvPr/>
        </p:nvSpPr>
        <p:spPr>
          <a:xfrm rot="0">
            <a:off x="13242929" y="7571648"/>
            <a:ext cx="3761582" cy="949833"/>
          </a:xfrm>
          <a:prstGeom prst="rect">
            <a:avLst/>
          </a:prstGeom>
        </p:spPr>
        <p:txBody>
          <a:bodyPr anchor="t" rtlCol="false" tIns="0" lIns="0" bIns="0" rIns="0">
            <a:spAutoFit/>
          </a:bodyPr>
          <a:lstStyle/>
          <a:p>
            <a:pPr algn="just">
              <a:lnSpc>
                <a:spcPts val="2556"/>
              </a:lnSpc>
            </a:pPr>
            <a:r>
              <a:rPr lang="en-US" sz="1800" b="true">
                <a:solidFill>
                  <a:srgbClr val="000000"/>
                </a:solidFill>
                <a:latin typeface="Open Sans Bold"/>
                <a:ea typeface="Open Sans Bold"/>
                <a:cs typeface="Open Sans Bold"/>
                <a:sym typeface="Open Sans Bold"/>
              </a:rPr>
              <a:t>Pekerja atau buruh:</a:t>
            </a:r>
            <a:r>
              <a:rPr lang="en-US" sz="1800">
                <a:solidFill>
                  <a:srgbClr val="000000"/>
                </a:solidFill>
                <a:latin typeface="Open Sans"/>
                <a:ea typeface="Open Sans"/>
                <a:cs typeface="Open Sans"/>
                <a:sym typeface="Open Sans"/>
              </a:rPr>
              <a:t> orang yang sedang bekerja dengan mendapatkan imbalan berupa gaji.</a:t>
            </a:r>
          </a:p>
        </p:txBody>
      </p:sp>
      <p:sp>
        <p:nvSpPr>
          <p:cNvPr name="TextBox 20" id="20"/>
          <p:cNvSpPr txBox="true"/>
          <p:nvPr/>
        </p:nvSpPr>
        <p:spPr>
          <a:xfrm rot="0">
            <a:off x="5987551" y="3869817"/>
            <a:ext cx="5869223" cy="625983"/>
          </a:xfrm>
          <a:prstGeom prst="rect">
            <a:avLst/>
          </a:prstGeom>
        </p:spPr>
        <p:txBody>
          <a:bodyPr anchor="t" rtlCol="false" tIns="0" lIns="0" bIns="0" rIns="0">
            <a:spAutoFit/>
          </a:bodyPr>
          <a:lstStyle/>
          <a:p>
            <a:pPr algn="just">
              <a:lnSpc>
                <a:spcPts val="2556"/>
              </a:lnSpc>
            </a:pPr>
            <a:r>
              <a:rPr lang="en-US" b="true" sz="1800">
                <a:solidFill>
                  <a:srgbClr val="000000"/>
                </a:solidFill>
                <a:latin typeface="Open Sans Bold"/>
                <a:ea typeface="Open Sans Bold"/>
                <a:cs typeface="Open Sans Bold"/>
                <a:sym typeface="Open Sans Bold"/>
              </a:rPr>
              <a:t>Ada beberapa istilah yang perlu dipahami dalam Ketenagakerjaan, dianataranya:</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1899346" y="4006183"/>
            <a:ext cx="973931" cy="0"/>
          </a:xfrm>
          <a:prstGeom prst="line">
            <a:avLst/>
          </a:prstGeom>
          <a:ln cap="flat" w="95250">
            <a:solidFill>
              <a:srgbClr val="183064"/>
            </a:solidFill>
            <a:prstDash val="solid"/>
            <a:headEnd type="none" len="sm" w="sm"/>
            <a:tailEnd type="none" len="sm" w="sm"/>
          </a:ln>
        </p:spPr>
      </p:sp>
      <p:grpSp>
        <p:nvGrpSpPr>
          <p:cNvPr name="Group 3" id="3"/>
          <p:cNvGrpSpPr/>
          <p:nvPr/>
        </p:nvGrpSpPr>
        <p:grpSpPr>
          <a:xfrm rot="0">
            <a:off x="1899346" y="4717390"/>
            <a:ext cx="942724" cy="942724"/>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5" id="5"/>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grpSp>
        <p:nvGrpSpPr>
          <p:cNvPr name="Group 6" id="6"/>
          <p:cNvGrpSpPr/>
          <p:nvPr/>
        </p:nvGrpSpPr>
        <p:grpSpPr>
          <a:xfrm rot="0">
            <a:off x="1911791" y="7076361"/>
            <a:ext cx="942724" cy="942724"/>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8" id="8"/>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grpSp>
        <p:nvGrpSpPr>
          <p:cNvPr name="Group 9" id="9"/>
          <p:cNvGrpSpPr/>
          <p:nvPr/>
        </p:nvGrpSpPr>
        <p:grpSpPr>
          <a:xfrm rot="0">
            <a:off x="9364035" y="4697381"/>
            <a:ext cx="942724" cy="942724"/>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11" id="11"/>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grpSp>
        <p:nvGrpSpPr>
          <p:cNvPr name="Group 12" id="12"/>
          <p:cNvGrpSpPr/>
          <p:nvPr/>
        </p:nvGrpSpPr>
        <p:grpSpPr>
          <a:xfrm rot="0">
            <a:off x="12159321" y="0"/>
            <a:ext cx="6128679" cy="3378888"/>
            <a:chOff x="0" y="0"/>
            <a:chExt cx="1614138" cy="889913"/>
          </a:xfrm>
        </p:grpSpPr>
        <p:sp>
          <p:nvSpPr>
            <p:cNvPr name="Freeform 13" id="13"/>
            <p:cNvSpPr/>
            <p:nvPr/>
          </p:nvSpPr>
          <p:spPr>
            <a:xfrm flipH="false" flipV="false" rot="0">
              <a:off x="0" y="0"/>
              <a:ext cx="1614138" cy="889913"/>
            </a:xfrm>
            <a:custGeom>
              <a:avLst/>
              <a:gdLst/>
              <a:ahLst/>
              <a:cxnLst/>
              <a:rect r="r" b="b" t="t" l="l"/>
              <a:pathLst>
                <a:path h="889913" w="1614138">
                  <a:moveTo>
                    <a:pt x="0" y="0"/>
                  </a:moveTo>
                  <a:lnTo>
                    <a:pt x="1614138" y="0"/>
                  </a:lnTo>
                  <a:lnTo>
                    <a:pt x="1614138" y="889913"/>
                  </a:lnTo>
                  <a:lnTo>
                    <a:pt x="0" y="889913"/>
                  </a:lnTo>
                  <a:close/>
                </a:path>
              </a:pathLst>
            </a:custGeom>
            <a:solidFill>
              <a:srgbClr val="183064"/>
            </a:solidFill>
          </p:spPr>
        </p:sp>
        <p:sp>
          <p:nvSpPr>
            <p:cNvPr name="TextBox 14" id="14"/>
            <p:cNvSpPr txBox="true"/>
            <p:nvPr/>
          </p:nvSpPr>
          <p:spPr>
            <a:xfrm>
              <a:off x="0" y="47625"/>
              <a:ext cx="1614138" cy="842288"/>
            </a:xfrm>
            <a:prstGeom prst="rect">
              <a:avLst/>
            </a:prstGeom>
          </p:spPr>
          <p:txBody>
            <a:bodyPr anchor="ctr" rtlCol="false" tIns="50800" lIns="50800" bIns="50800" rIns="50800"/>
            <a:lstStyle/>
            <a:p>
              <a:pPr algn="ctr">
                <a:lnSpc>
                  <a:spcPts val="1746"/>
                </a:lnSpc>
              </a:pPr>
            </a:p>
          </p:txBody>
        </p:sp>
      </p:grpSp>
      <p:grpSp>
        <p:nvGrpSpPr>
          <p:cNvPr name="Group 15" id="15"/>
          <p:cNvGrpSpPr/>
          <p:nvPr/>
        </p:nvGrpSpPr>
        <p:grpSpPr>
          <a:xfrm rot="0">
            <a:off x="9364035" y="6834962"/>
            <a:ext cx="8923965" cy="3452038"/>
            <a:chOff x="0" y="0"/>
            <a:chExt cx="11898620" cy="4602718"/>
          </a:xfrm>
        </p:grpSpPr>
        <p:pic>
          <p:nvPicPr>
            <p:cNvPr name="Picture 16" id="16"/>
            <p:cNvPicPr>
              <a:picLocks noChangeAspect="true"/>
            </p:cNvPicPr>
            <p:nvPr/>
          </p:nvPicPr>
          <p:blipFill>
            <a:blip r:embed="rId2"/>
            <a:srcRect l="0" t="20996" r="0" b="20996"/>
            <a:stretch>
              <a:fillRect/>
            </a:stretch>
          </p:blipFill>
          <p:spPr>
            <a:xfrm flipH="false" flipV="false">
              <a:off x="0" y="0"/>
              <a:ext cx="11898620" cy="4602718"/>
            </a:xfrm>
            <a:prstGeom prst="rect">
              <a:avLst/>
            </a:prstGeom>
          </p:spPr>
        </p:pic>
      </p:grpSp>
      <p:sp>
        <p:nvSpPr>
          <p:cNvPr name="Freeform 17" id="17"/>
          <p:cNvSpPr/>
          <p:nvPr/>
        </p:nvSpPr>
        <p:spPr>
          <a:xfrm flipH="false" flipV="false" rot="0">
            <a:off x="1028700" y="9058699"/>
            <a:ext cx="509579" cy="127395"/>
          </a:xfrm>
          <a:custGeom>
            <a:avLst/>
            <a:gdLst/>
            <a:ahLst/>
            <a:cxnLst/>
            <a:rect r="r" b="b" t="t" l="l"/>
            <a:pathLst>
              <a:path h="127395" w="509579">
                <a:moveTo>
                  <a:pt x="0" y="0"/>
                </a:moveTo>
                <a:lnTo>
                  <a:pt x="509579" y="0"/>
                </a:lnTo>
                <a:lnTo>
                  <a:pt x="509579" y="127395"/>
                </a:lnTo>
                <a:lnTo>
                  <a:pt x="0" y="12739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8" id="18"/>
          <p:cNvSpPr txBox="true"/>
          <p:nvPr/>
        </p:nvSpPr>
        <p:spPr>
          <a:xfrm rot="0">
            <a:off x="1899346" y="2767661"/>
            <a:ext cx="8115300" cy="842010"/>
          </a:xfrm>
          <a:prstGeom prst="rect">
            <a:avLst/>
          </a:prstGeom>
        </p:spPr>
        <p:txBody>
          <a:bodyPr anchor="t" rtlCol="false" tIns="0" lIns="0" bIns="0" rIns="0">
            <a:spAutoFit/>
          </a:bodyPr>
          <a:lstStyle/>
          <a:p>
            <a:pPr algn="l">
              <a:lnSpc>
                <a:spcPts val="5820"/>
              </a:lnSpc>
            </a:pPr>
            <a:r>
              <a:rPr lang="en-US" sz="6000" b="true">
                <a:solidFill>
                  <a:srgbClr val="000000"/>
                </a:solidFill>
                <a:latin typeface="Poppins Bold"/>
                <a:ea typeface="Poppins Bold"/>
                <a:cs typeface="Poppins Bold"/>
                <a:sym typeface="Poppins Bold"/>
              </a:rPr>
              <a:t>Jenis Tenaga Kerja</a:t>
            </a:r>
          </a:p>
        </p:txBody>
      </p:sp>
      <p:sp>
        <p:nvSpPr>
          <p:cNvPr name="TextBox 19" id="19"/>
          <p:cNvSpPr txBox="true"/>
          <p:nvPr/>
        </p:nvSpPr>
        <p:spPr>
          <a:xfrm rot="0">
            <a:off x="3431893" y="4672507"/>
            <a:ext cx="4964423"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Tenaga Kerja Terdidik</a:t>
            </a:r>
          </a:p>
        </p:txBody>
      </p:sp>
      <p:sp>
        <p:nvSpPr>
          <p:cNvPr name="TextBox 20" id="20"/>
          <p:cNvSpPr txBox="true"/>
          <p:nvPr/>
        </p:nvSpPr>
        <p:spPr>
          <a:xfrm rot="0">
            <a:off x="3444337" y="7028736"/>
            <a:ext cx="4964423"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Tenaga Kerja Terlatih</a:t>
            </a:r>
          </a:p>
        </p:txBody>
      </p:sp>
      <p:sp>
        <p:nvSpPr>
          <p:cNvPr name="TextBox 21" id="21"/>
          <p:cNvSpPr txBox="true"/>
          <p:nvPr/>
        </p:nvSpPr>
        <p:spPr>
          <a:xfrm rot="0">
            <a:off x="3431893" y="5202771"/>
            <a:ext cx="4725521" cy="127368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Tenaga kerja yang memiliki ilmu dan keterampilan yang didapatkan dari pendidikan formal. </a:t>
            </a:r>
          </a:p>
          <a:p>
            <a:pPr algn="l">
              <a:lnSpc>
                <a:spcPts val="2556"/>
              </a:lnSpc>
            </a:pPr>
            <a:r>
              <a:rPr lang="en-US" sz="1800" i="true">
                <a:solidFill>
                  <a:srgbClr val="000000"/>
                </a:solidFill>
                <a:latin typeface="Open Sans Italics"/>
                <a:ea typeface="Open Sans Italics"/>
                <a:cs typeface="Open Sans Italics"/>
                <a:sym typeface="Open Sans Italics"/>
              </a:rPr>
              <a:t>ex</a:t>
            </a:r>
            <a:r>
              <a:rPr lang="en-US" sz="1800">
                <a:solidFill>
                  <a:srgbClr val="000000"/>
                </a:solidFill>
                <a:latin typeface="Open Sans"/>
                <a:ea typeface="Open Sans"/>
                <a:cs typeface="Open Sans"/>
                <a:sym typeface="Open Sans"/>
              </a:rPr>
              <a:t>. guru, dosen, dokter, dll.</a:t>
            </a:r>
          </a:p>
        </p:txBody>
      </p:sp>
      <p:sp>
        <p:nvSpPr>
          <p:cNvPr name="TextBox 22" id="22"/>
          <p:cNvSpPr txBox="true"/>
          <p:nvPr/>
        </p:nvSpPr>
        <p:spPr>
          <a:xfrm rot="0">
            <a:off x="3444337" y="7559000"/>
            <a:ext cx="4725521" cy="127368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Tenaga kerja yang memiliki keterampilan tertentu, yang didapatkan dari latihan atau kebiasaan.</a:t>
            </a:r>
          </a:p>
          <a:p>
            <a:pPr algn="l">
              <a:lnSpc>
                <a:spcPts val="2556"/>
              </a:lnSpc>
            </a:pPr>
            <a:r>
              <a:rPr lang="en-US" sz="1800" i="true">
                <a:solidFill>
                  <a:srgbClr val="000000"/>
                </a:solidFill>
                <a:latin typeface="Open Sans Italics"/>
                <a:ea typeface="Open Sans Italics"/>
                <a:cs typeface="Open Sans Italics"/>
                <a:sym typeface="Open Sans Italics"/>
              </a:rPr>
              <a:t>ex</a:t>
            </a:r>
            <a:r>
              <a:rPr lang="en-US" sz="1800">
                <a:solidFill>
                  <a:srgbClr val="000000"/>
                </a:solidFill>
                <a:latin typeface="Open Sans"/>
                <a:ea typeface="Open Sans"/>
                <a:cs typeface="Open Sans"/>
                <a:sym typeface="Open Sans"/>
              </a:rPr>
              <a:t>. koki, penjahit, sopir, pelukis, dll.</a:t>
            </a:r>
          </a:p>
        </p:txBody>
      </p:sp>
      <p:sp>
        <p:nvSpPr>
          <p:cNvPr name="TextBox 23" id="23"/>
          <p:cNvSpPr txBox="true"/>
          <p:nvPr/>
        </p:nvSpPr>
        <p:spPr>
          <a:xfrm rot="0">
            <a:off x="1911791" y="5002072"/>
            <a:ext cx="917836" cy="411461"/>
          </a:xfrm>
          <a:prstGeom prst="rect">
            <a:avLst/>
          </a:prstGeom>
        </p:spPr>
        <p:txBody>
          <a:bodyPr anchor="t" rtlCol="false" tIns="0" lIns="0" bIns="0" rIns="0">
            <a:spAutoFit/>
          </a:bodyPr>
          <a:lstStyle/>
          <a:p>
            <a:pPr algn="ctr">
              <a:lnSpc>
                <a:spcPts val="2910"/>
              </a:lnSpc>
            </a:pPr>
            <a:r>
              <a:rPr lang="en-US" sz="3000" b="true">
                <a:solidFill>
                  <a:srgbClr val="183064"/>
                </a:solidFill>
                <a:latin typeface="Poppins Bold"/>
                <a:ea typeface="Poppins Bold"/>
                <a:cs typeface="Poppins Bold"/>
                <a:sym typeface="Poppins Bold"/>
              </a:rPr>
              <a:t>01</a:t>
            </a:r>
          </a:p>
        </p:txBody>
      </p:sp>
      <p:sp>
        <p:nvSpPr>
          <p:cNvPr name="TextBox 24" id="24"/>
          <p:cNvSpPr txBox="true"/>
          <p:nvPr/>
        </p:nvSpPr>
        <p:spPr>
          <a:xfrm rot="0">
            <a:off x="1924235" y="7361043"/>
            <a:ext cx="917836" cy="411461"/>
          </a:xfrm>
          <a:prstGeom prst="rect">
            <a:avLst/>
          </a:prstGeom>
        </p:spPr>
        <p:txBody>
          <a:bodyPr anchor="t" rtlCol="false" tIns="0" lIns="0" bIns="0" rIns="0">
            <a:spAutoFit/>
          </a:bodyPr>
          <a:lstStyle/>
          <a:p>
            <a:pPr algn="ctr">
              <a:lnSpc>
                <a:spcPts val="2910"/>
              </a:lnSpc>
            </a:pPr>
            <a:r>
              <a:rPr lang="en-US" sz="3000" b="true">
                <a:solidFill>
                  <a:srgbClr val="183064"/>
                </a:solidFill>
                <a:latin typeface="Poppins Bold"/>
                <a:ea typeface="Poppins Bold"/>
                <a:cs typeface="Poppins Bold"/>
                <a:sym typeface="Poppins Bold"/>
              </a:rPr>
              <a:t>02</a:t>
            </a:r>
          </a:p>
        </p:txBody>
      </p:sp>
      <p:sp>
        <p:nvSpPr>
          <p:cNvPr name="TextBox 25" id="25"/>
          <p:cNvSpPr txBox="true"/>
          <p:nvPr/>
        </p:nvSpPr>
        <p:spPr>
          <a:xfrm rot="0">
            <a:off x="9376479" y="4982062"/>
            <a:ext cx="917836" cy="411461"/>
          </a:xfrm>
          <a:prstGeom prst="rect">
            <a:avLst/>
          </a:prstGeom>
        </p:spPr>
        <p:txBody>
          <a:bodyPr anchor="t" rtlCol="false" tIns="0" lIns="0" bIns="0" rIns="0">
            <a:spAutoFit/>
          </a:bodyPr>
          <a:lstStyle/>
          <a:p>
            <a:pPr algn="ctr">
              <a:lnSpc>
                <a:spcPts val="2910"/>
              </a:lnSpc>
            </a:pPr>
            <a:r>
              <a:rPr lang="en-US" sz="3000" b="true">
                <a:solidFill>
                  <a:srgbClr val="183064"/>
                </a:solidFill>
                <a:latin typeface="Poppins Bold"/>
                <a:ea typeface="Poppins Bold"/>
                <a:cs typeface="Poppins Bold"/>
                <a:sym typeface="Poppins Bold"/>
              </a:rPr>
              <a:t>03</a:t>
            </a:r>
          </a:p>
        </p:txBody>
      </p:sp>
      <p:sp>
        <p:nvSpPr>
          <p:cNvPr name="TextBox 26" id="26"/>
          <p:cNvSpPr txBox="true"/>
          <p:nvPr/>
        </p:nvSpPr>
        <p:spPr>
          <a:xfrm rot="0">
            <a:off x="10896581" y="4649756"/>
            <a:ext cx="4964423"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Tenaga Kerja Tidak Terdidik</a:t>
            </a:r>
          </a:p>
        </p:txBody>
      </p:sp>
      <p:sp>
        <p:nvSpPr>
          <p:cNvPr name="TextBox 27" id="27"/>
          <p:cNvSpPr txBox="true"/>
          <p:nvPr/>
        </p:nvSpPr>
        <p:spPr>
          <a:xfrm rot="0">
            <a:off x="10896581" y="5180020"/>
            <a:ext cx="4725521" cy="127368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Tenaga kerja yang tidak memerlukan pendidikan atau keterampilan tertentu untuk menyelesaikan pekerjaannya.</a:t>
            </a:r>
          </a:p>
          <a:p>
            <a:pPr algn="l">
              <a:lnSpc>
                <a:spcPts val="2556"/>
              </a:lnSpc>
            </a:pPr>
            <a:r>
              <a:rPr lang="en-US" sz="1800" i="true">
                <a:solidFill>
                  <a:srgbClr val="000000"/>
                </a:solidFill>
                <a:latin typeface="Open Sans Italics"/>
                <a:ea typeface="Open Sans Italics"/>
                <a:cs typeface="Open Sans Italics"/>
                <a:sym typeface="Open Sans Italics"/>
              </a:rPr>
              <a:t>ex</a:t>
            </a:r>
            <a:r>
              <a:rPr lang="en-US" sz="1800">
                <a:solidFill>
                  <a:srgbClr val="000000"/>
                </a:solidFill>
                <a:latin typeface="Open Sans"/>
                <a:ea typeface="Open Sans"/>
                <a:cs typeface="Open Sans"/>
                <a:sym typeface="Open Sans"/>
              </a:rPr>
              <a:t>. ART, cleaning service, kuli bangunan, dll.</a:t>
            </a:r>
          </a:p>
        </p:txBody>
      </p:sp>
      <p:grpSp>
        <p:nvGrpSpPr>
          <p:cNvPr name="Group 28" id="28"/>
          <p:cNvGrpSpPr/>
          <p:nvPr/>
        </p:nvGrpSpPr>
        <p:grpSpPr>
          <a:xfrm rot="0">
            <a:off x="1144557" y="806173"/>
            <a:ext cx="16114743" cy="662027"/>
            <a:chOff x="0" y="0"/>
            <a:chExt cx="21486324" cy="882703"/>
          </a:xfrm>
        </p:grpSpPr>
        <p:sp>
          <p:nvSpPr>
            <p:cNvPr name="TextBox 29" id="29"/>
            <p:cNvSpPr txBox="true"/>
            <p:nvPr/>
          </p:nvSpPr>
          <p:spPr>
            <a:xfrm rot="0">
              <a:off x="16041731" y="334803"/>
              <a:ext cx="5444593" cy="357293"/>
            </a:xfrm>
            <a:prstGeom prst="rect">
              <a:avLst/>
            </a:prstGeom>
          </p:spPr>
          <p:txBody>
            <a:bodyPr anchor="t" rtlCol="false" tIns="0" lIns="0" bIns="0" rIns="0">
              <a:spAutoFit/>
            </a:bodyPr>
            <a:lstStyle/>
            <a:p>
              <a:pPr algn="r">
                <a:lnSpc>
                  <a:spcPts val="1940"/>
                </a:lnSpc>
              </a:pPr>
              <a:r>
                <a:rPr lang="en-US" sz="2000">
                  <a:solidFill>
                    <a:srgbClr val="FFFFFF"/>
                  </a:solidFill>
                  <a:latin typeface="Open Sans"/>
                  <a:ea typeface="Open Sans"/>
                  <a:cs typeface="Open Sans"/>
                  <a:sym typeface="Open Sans"/>
                </a:rPr>
                <a:t> BAB 3: Ketenagakerjaan</a:t>
              </a:r>
            </a:p>
          </p:txBody>
        </p:sp>
        <p:sp>
          <p:nvSpPr>
            <p:cNvPr name="Freeform 30" id="30"/>
            <p:cNvSpPr/>
            <p:nvPr/>
          </p:nvSpPr>
          <p:spPr>
            <a:xfrm flipH="false" flipV="false" rot="0">
              <a:off x="0" y="0"/>
              <a:ext cx="873876" cy="882703"/>
            </a:xfrm>
            <a:custGeom>
              <a:avLst/>
              <a:gdLst/>
              <a:ahLst/>
              <a:cxnLst/>
              <a:rect r="r" b="b" t="t" l="l"/>
              <a:pathLst>
                <a:path h="882703" w="873876">
                  <a:moveTo>
                    <a:pt x="0" y="0"/>
                  </a:moveTo>
                  <a:lnTo>
                    <a:pt x="873876" y="0"/>
                  </a:lnTo>
                  <a:lnTo>
                    <a:pt x="873876" y="882703"/>
                  </a:lnTo>
                  <a:lnTo>
                    <a:pt x="0" y="882703"/>
                  </a:lnTo>
                  <a:lnTo>
                    <a:pt x="0" y="0"/>
                  </a:lnTo>
                  <a:close/>
                </a:path>
              </a:pathLst>
            </a:custGeom>
            <a:blipFill>
              <a:blip r:embed="rId5"/>
              <a:stretch>
                <a:fillRect l="0" t="0" r="0" b="0"/>
              </a:stretch>
            </a:blipFill>
          </p:spPr>
        </p:sp>
        <p:sp>
          <p:nvSpPr>
            <p:cNvPr name="TextBox 31" id="31"/>
            <p:cNvSpPr txBox="true"/>
            <p:nvPr/>
          </p:nvSpPr>
          <p:spPr>
            <a:xfrm rot="0">
              <a:off x="971616" y="298349"/>
              <a:ext cx="4221285" cy="357293"/>
            </a:xfrm>
            <a:prstGeom prst="rect">
              <a:avLst/>
            </a:prstGeom>
          </p:spPr>
          <p:txBody>
            <a:bodyPr anchor="t" rtlCol="false" tIns="0" lIns="0" bIns="0" rIns="0">
              <a:spAutoFit/>
            </a:bodyPr>
            <a:lstStyle/>
            <a:p>
              <a:pPr algn="l">
                <a:lnSpc>
                  <a:spcPts val="1940"/>
                </a:lnSpc>
              </a:pPr>
              <a:r>
                <a:rPr lang="en-US" sz="2000">
                  <a:solidFill>
                    <a:srgbClr val="183064"/>
                  </a:solidFill>
                  <a:latin typeface="Open Sans"/>
                  <a:ea typeface="Open Sans"/>
                  <a:cs typeface="Open Sans"/>
                  <a:sym typeface="Open Sans"/>
                </a:rPr>
                <a:t>Universitas Negeri Malang</a:t>
              </a:r>
            </a:p>
          </p:txBody>
        </p:sp>
      </p:grpSp>
      <p:sp>
        <p:nvSpPr>
          <p:cNvPr name="TextBox 32" id="32"/>
          <p:cNvSpPr txBox="true"/>
          <p:nvPr/>
        </p:nvSpPr>
        <p:spPr>
          <a:xfrm rot="0">
            <a:off x="3129895" y="3772186"/>
            <a:ext cx="4073982"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Menurut Kualitasnya</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8598046"/>
            <a:chOff x="0" y="0"/>
            <a:chExt cx="4816593" cy="2264506"/>
          </a:xfrm>
        </p:grpSpPr>
        <p:sp>
          <p:nvSpPr>
            <p:cNvPr name="Freeform 3" id="3"/>
            <p:cNvSpPr/>
            <p:nvPr/>
          </p:nvSpPr>
          <p:spPr>
            <a:xfrm flipH="false" flipV="false" rot="0">
              <a:off x="0" y="0"/>
              <a:ext cx="4816592" cy="2264506"/>
            </a:xfrm>
            <a:custGeom>
              <a:avLst/>
              <a:gdLst/>
              <a:ahLst/>
              <a:cxnLst/>
              <a:rect r="r" b="b" t="t" l="l"/>
              <a:pathLst>
                <a:path h="2264506" w="4816592">
                  <a:moveTo>
                    <a:pt x="0" y="0"/>
                  </a:moveTo>
                  <a:lnTo>
                    <a:pt x="4816592" y="0"/>
                  </a:lnTo>
                  <a:lnTo>
                    <a:pt x="4816592" y="2264506"/>
                  </a:lnTo>
                  <a:lnTo>
                    <a:pt x="0" y="2264506"/>
                  </a:lnTo>
                  <a:close/>
                </a:path>
              </a:pathLst>
            </a:custGeom>
            <a:solidFill>
              <a:srgbClr val="183064"/>
            </a:solidFill>
          </p:spPr>
        </p:sp>
        <p:sp>
          <p:nvSpPr>
            <p:cNvPr name="TextBox 4" id="4"/>
            <p:cNvSpPr txBox="true"/>
            <p:nvPr/>
          </p:nvSpPr>
          <p:spPr>
            <a:xfrm>
              <a:off x="0" y="47625"/>
              <a:ext cx="4816593" cy="2216881"/>
            </a:xfrm>
            <a:prstGeom prst="rect">
              <a:avLst/>
            </a:prstGeom>
          </p:spPr>
          <p:txBody>
            <a:bodyPr anchor="ctr" rtlCol="false" tIns="50800" lIns="50800" bIns="50800" rIns="50800"/>
            <a:lstStyle/>
            <a:p>
              <a:pPr algn="ctr">
                <a:lnSpc>
                  <a:spcPts val="1746"/>
                </a:lnSpc>
              </a:pPr>
            </a:p>
          </p:txBody>
        </p:sp>
      </p:grpSp>
      <p:sp>
        <p:nvSpPr>
          <p:cNvPr name="Freeform 5" id="5"/>
          <p:cNvSpPr/>
          <p:nvPr/>
        </p:nvSpPr>
        <p:spPr>
          <a:xfrm flipH="false" flipV="false" rot="0">
            <a:off x="16749721" y="9058699"/>
            <a:ext cx="509579" cy="127395"/>
          </a:xfrm>
          <a:custGeom>
            <a:avLst/>
            <a:gdLst/>
            <a:ahLst/>
            <a:cxnLst/>
            <a:rect r="r" b="b" t="t" l="l"/>
            <a:pathLst>
              <a:path h="127395" w="509579">
                <a:moveTo>
                  <a:pt x="0" y="0"/>
                </a:moveTo>
                <a:lnTo>
                  <a:pt x="509579" y="0"/>
                </a:lnTo>
                <a:lnTo>
                  <a:pt x="509579" y="127395"/>
                </a:lnTo>
                <a:lnTo>
                  <a:pt x="0" y="1273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1144557" y="6500998"/>
            <a:ext cx="4336780" cy="3786002"/>
            <a:chOff x="0" y="0"/>
            <a:chExt cx="5782373" cy="5048003"/>
          </a:xfrm>
        </p:grpSpPr>
        <p:pic>
          <p:nvPicPr>
            <p:cNvPr name="Picture 7" id="7"/>
            <p:cNvPicPr>
              <a:picLocks noChangeAspect="true"/>
            </p:cNvPicPr>
            <p:nvPr/>
          </p:nvPicPr>
          <p:blipFill>
            <a:blip r:embed="rId4"/>
            <a:srcRect l="11817" t="0" r="11817" b="0"/>
            <a:stretch>
              <a:fillRect/>
            </a:stretch>
          </p:blipFill>
          <p:spPr>
            <a:xfrm flipH="false" flipV="false">
              <a:off x="0" y="0"/>
              <a:ext cx="5782373" cy="5048003"/>
            </a:xfrm>
            <a:prstGeom prst="rect">
              <a:avLst/>
            </a:prstGeom>
          </p:spPr>
        </p:pic>
      </p:grpSp>
      <p:grpSp>
        <p:nvGrpSpPr>
          <p:cNvPr name="Group 8" id="8"/>
          <p:cNvGrpSpPr/>
          <p:nvPr/>
        </p:nvGrpSpPr>
        <p:grpSpPr>
          <a:xfrm rot="0">
            <a:off x="1144557" y="2265267"/>
            <a:ext cx="4336780" cy="3786002"/>
            <a:chOff x="0" y="0"/>
            <a:chExt cx="5782373" cy="5048003"/>
          </a:xfrm>
        </p:grpSpPr>
        <p:pic>
          <p:nvPicPr>
            <p:cNvPr name="Picture 9" id="9"/>
            <p:cNvPicPr>
              <a:picLocks noChangeAspect="true"/>
            </p:cNvPicPr>
            <p:nvPr/>
          </p:nvPicPr>
          <p:blipFill>
            <a:blip r:embed="rId5"/>
            <a:srcRect l="5270" t="0" r="18268" b="0"/>
            <a:stretch>
              <a:fillRect/>
            </a:stretch>
          </p:blipFill>
          <p:spPr>
            <a:xfrm flipH="false" flipV="false">
              <a:off x="0" y="0"/>
              <a:ext cx="5782373" cy="5048003"/>
            </a:xfrm>
            <a:prstGeom prst="rect">
              <a:avLst/>
            </a:prstGeom>
          </p:spPr>
        </p:pic>
      </p:grpSp>
      <p:grpSp>
        <p:nvGrpSpPr>
          <p:cNvPr name="Group 10" id="10"/>
          <p:cNvGrpSpPr/>
          <p:nvPr/>
        </p:nvGrpSpPr>
        <p:grpSpPr>
          <a:xfrm rot="0">
            <a:off x="1144557" y="806173"/>
            <a:ext cx="16114743" cy="662027"/>
            <a:chOff x="0" y="0"/>
            <a:chExt cx="21486324" cy="882703"/>
          </a:xfrm>
        </p:grpSpPr>
        <p:sp>
          <p:nvSpPr>
            <p:cNvPr name="TextBox 11" id="11"/>
            <p:cNvSpPr txBox="true"/>
            <p:nvPr/>
          </p:nvSpPr>
          <p:spPr>
            <a:xfrm rot="0">
              <a:off x="16041731" y="334803"/>
              <a:ext cx="5444593" cy="357293"/>
            </a:xfrm>
            <a:prstGeom prst="rect">
              <a:avLst/>
            </a:prstGeom>
          </p:spPr>
          <p:txBody>
            <a:bodyPr anchor="t" rtlCol="false" tIns="0" lIns="0" bIns="0" rIns="0">
              <a:spAutoFit/>
            </a:bodyPr>
            <a:lstStyle/>
            <a:p>
              <a:pPr algn="r">
                <a:lnSpc>
                  <a:spcPts val="1940"/>
                </a:lnSpc>
              </a:pPr>
              <a:r>
                <a:rPr lang="en-US" sz="2000">
                  <a:solidFill>
                    <a:srgbClr val="FFFFFF"/>
                  </a:solidFill>
                  <a:latin typeface="Open Sans"/>
                  <a:ea typeface="Open Sans"/>
                  <a:cs typeface="Open Sans"/>
                  <a:sym typeface="Open Sans"/>
                </a:rPr>
                <a:t> BAB 3: Ketenagakerjaan</a:t>
              </a:r>
            </a:p>
          </p:txBody>
        </p:sp>
        <p:sp>
          <p:nvSpPr>
            <p:cNvPr name="Freeform 12" id="12"/>
            <p:cNvSpPr/>
            <p:nvPr/>
          </p:nvSpPr>
          <p:spPr>
            <a:xfrm flipH="false" flipV="false" rot="0">
              <a:off x="0" y="0"/>
              <a:ext cx="873876" cy="882703"/>
            </a:xfrm>
            <a:custGeom>
              <a:avLst/>
              <a:gdLst/>
              <a:ahLst/>
              <a:cxnLst/>
              <a:rect r="r" b="b" t="t" l="l"/>
              <a:pathLst>
                <a:path h="882703" w="873876">
                  <a:moveTo>
                    <a:pt x="0" y="0"/>
                  </a:moveTo>
                  <a:lnTo>
                    <a:pt x="873876" y="0"/>
                  </a:lnTo>
                  <a:lnTo>
                    <a:pt x="873876" y="882703"/>
                  </a:lnTo>
                  <a:lnTo>
                    <a:pt x="0" y="882703"/>
                  </a:lnTo>
                  <a:lnTo>
                    <a:pt x="0" y="0"/>
                  </a:lnTo>
                  <a:close/>
                </a:path>
              </a:pathLst>
            </a:custGeom>
            <a:blipFill>
              <a:blip r:embed="rId6"/>
              <a:stretch>
                <a:fillRect l="0" t="0" r="0" b="0"/>
              </a:stretch>
            </a:blipFill>
          </p:spPr>
        </p:sp>
        <p:sp>
          <p:nvSpPr>
            <p:cNvPr name="TextBox 13" id="13"/>
            <p:cNvSpPr txBox="true"/>
            <p:nvPr/>
          </p:nvSpPr>
          <p:spPr>
            <a:xfrm rot="0">
              <a:off x="971616" y="298349"/>
              <a:ext cx="4221285" cy="357293"/>
            </a:xfrm>
            <a:prstGeom prst="rect">
              <a:avLst/>
            </a:prstGeom>
          </p:spPr>
          <p:txBody>
            <a:bodyPr anchor="t" rtlCol="false" tIns="0" lIns="0" bIns="0" rIns="0">
              <a:spAutoFit/>
            </a:bodyPr>
            <a:lstStyle/>
            <a:p>
              <a:pPr algn="l">
                <a:lnSpc>
                  <a:spcPts val="1940"/>
                </a:lnSpc>
              </a:pPr>
              <a:r>
                <a:rPr lang="en-US" sz="2000">
                  <a:solidFill>
                    <a:srgbClr val="FFFFFF"/>
                  </a:solidFill>
                  <a:latin typeface="Open Sans"/>
                  <a:ea typeface="Open Sans"/>
                  <a:cs typeface="Open Sans"/>
                  <a:sym typeface="Open Sans"/>
                </a:rPr>
                <a:t>Universitas Negeri Malang</a:t>
              </a:r>
            </a:p>
          </p:txBody>
        </p:sp>
      </p:grpSp>
      <p:sp>
        <p:nvSpPr>
          <p:cNvPr name="Freeform 14" id="14"/>
          <p:cNvSpPr/>
          <p:nvPr/>
        </p:nvSpPr>
        <p:spPr>
          <a:xfrm flipH="false" flipV="false" rot="0">
            <a:off x="11557518" y="3905446"/>
            <a:ext cx="20574" cy="4114800"/>
          </a:xfrm>
          <a:custGeom>
            <a:avLst/>
            <a:gdLst/>
            <a:ahLst/>
            <a:cxnLst/>
            <a:rect r="r" b="b" t="t" l="l"/>
            <a:pathLst>
              <a:path h="4114800" w="20574">
                <a:moveTo>
                  <a:pt x="0" y="0"/>
                </a:moveTo>
                <a:lnTo>
                  <a:pt x="20574" y="0"/>
                </a:lnTo>
                <a:lnTo>
                  <a:pt x="20574"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5" id="15"/>
          <p:cNvGrpSpPr/>
          <p:nvPr/>
        </p:nvGrpSpPr>
        <p:grpSpPr>
          <a:xfrm rot="0">
            <a:off x="7130208" y="1900691"/>
            <a:ext cx="9619513" cy="1144525"/>
            <a:chOff x="0" y="0"/>
            <a:chExt cx="12826017" cy="1526033"/>
          </a:xfrm>
        </p:grpSpPr>
        <p:sp>
          <p:nvSpPr>
            <p:cNvPr name="AutoShape 16" id="16"/>
            <p:cNvSpPr/>
            <p:nvPr/>
          </p:nvSpPr>
          <p:spPr>
            <a:xfrm>
              <a:off x="52819" y="1307667"/>
              <a:ext cx="1298574" cy="0"/>
            </a:xfrm>
            <a:prstGeom prst="line">
              <a:avLst/>
            </a:prstGeom>
            <a:ln cap="flat" w="127000">
              <a:solidFill>
                <a:srgbClr val="FACA2A"/>
              </a:solidFill>
              <a:prstDash val="solid"/>
              <a:headEnd type="none" len="sm" w="sm"/>
              <a:tailEnd type="none" len="sm" w="sm"/>
            </a:ln>
          </p:spPr>
        </p:sp>
        <p:sp>
          <p:nvSpPr>
            <p:cNvPr name="TextBox 17" id="17"/>
            <p:cNvSpPr txBox="true"/>
            <p:nvPr/>
          </p:nvSpPr>
          <p:spPr>
            <a:xfrm rot="0">
              <a:off x="0" y="66675"/>
              <a:ext cx="12216624" cy="1003343"/>
            </a:xfrm>
            <a:prstGeom prst="rect">
              <a:avLst/>
            </a:prstGeom>
          </p:spPr>
          <p:txBody>
            <a:bodyPr anchor="t" rtlCol="false" tIns="0" lIns="0" bIns="0" rIns="0">
              <a:spAutoFit/>
            </a:bodyPr>
            <a:lstStyle/>
            <a:p>
              <a:pPr algn="l">
                <a:lnSpc>
                  <a:spcPts val="5141"/>
                </a:lnSpc>
              </a:pPr>
              <a:r>
                <a:rPr lang="en-US" sz="5300" b="true">
                  <a:solidFill>
                    <a:srgbClr val="FFFFFF"/>
                  </a:solidFill>
                  <a:latin typeface="Poppins Bold"/>
                  <a:ea typeface="Poppins Bold"/>
                  <a:cs typeface="Poppins Bold"/>
                  <a:sym typeface="Poppins Bold"/>
                </a:rPr>
                <a:t>Permasalahan dan Upaya </a:t>
              </a:r>
            </a:p>
          </p:txBody>
        </p:sp>
        <p:sp>
          <p:nvSpPr>
            <p:cNvPr name="TextBox 18" id="18"/>
            <p:cNvSpPr txBox="true"/>
            <p:nvPr/>
          </p:nvSpPr>
          <p:spPr>
            <a:xfrm rot="0">
              <a:off x="1613214" y="1083015"/>
              <a:ext cx="11212803" cy="443018"/>
            </a:xfrm>
            <a:prstGeom prst="rect">
              <a:avLst/>
            </a:prstGeom>
          </p:spPr>
          <p:txBody>
            <a:bodyPr anchor="t" rtlCol="false" tIns="0" lIns="0" bIns="0" rIns="0">
              <a:spAutoFit/>
            </a:bodyPr>
            <a:lstStyle/>
            <a:p>
              <a:pPr algn="l">
                <a:lnSpc>
                  <a:spcPts val="2840"/>
                </a:lnSpc>
              </a:pPr>
              <a:r>
                <a:rPr lang="en-US" sz="2000">
                  <a:solidFill>
                    <a:srgbClr val="FFFFFF"/>
                  </a:solidFill>
                  <a:latin typeface="Open Sans"/>
                  <a:ea typeface="Open Sans"/>
                  <a:cs typeface="Open Sans"/>
                  <a:sym typeface="Open Sans"/>
                </a:rPr>
                <a:t>Meningkatkan Kualitas Tenaga Kerja</a:t>
              </a:r>
            </a:p>
          </p:txBody>
        </p:sp>
      </p:grpSp>
      <p:grpSp>
        <p:nvGrpSpPr>
          <p:cNvPr name="Group 19" id="19"/>
          <p:cNvGrpSpPr/>
          <p:nvPr/>
        </p:nvGrpSpPr>
        <p:grpSpPr>
          <a:xfrm rot="0">
            <a:off x="5959747" y="4048321"/>
            <a:ext cx="636979" cy="636979"/>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21" id="21"/>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grpSp>
        <p:nvGrpSpPr>
          <p:cNvPr name="Group 22" id="22"/>
          <p:cNvGrpSpPr/>
          <p:nvPr/>
        </p:nvGrpSpPr>
        <p:grpSpPr>
          <a:xfrm rot="0">
            <a:off x="5959747" y="4923426"/>
            <a:ext cx="636979" cy="636979"/>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24" id="24"/>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grpSp>
        <p:nvGrpSpPr>
          <p:cNvPr name="Group 25" id="25"/>
          <p:cNvGrpSpPr/>
          <p:nvPr/>
        </p:nvGrpSpPr>
        <p:grpSpPr>
          <a:xfrm rot="0">
            <a:off x="5959747" y="5798531"/>
            <a:ext cx="636979" cy="636979"/>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27" id="27"/>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sp>
        <p:nvSpPr>
          <p:cNvPr name="TextBox 28" id="28"/>
          <p:cNvSpPr txBox="true"/>
          <p:nvPr/>
        </p:nvSpPr>
        <p:spPr>
          <a:xfrm rot="0">
            <a:off x="5968155" y="4243506"/>
            <a:ext cx="620162" cy="275184"/>
          </a:xfrm>
          <a:prstGeom prst="rect">
            <a:avLst/>
          </a:prstGeom>
        </p:spPr>
        <p:txBody>
          <a:bodyPr anchor="t" rtlCol="false" tIns="0" lIns="0" bIns="0" rIns="0">
            <a:spAutoFit/>
          </a:bodyPr>
          <a:lstStyle/>
          <a:p>
            <a:pPr algn="ctr">
              <a:lnSpc>
                <a:spcPts val="1966"/>
              </a:lnSpc>
            </a:pPr>
            <a:r>
              <a:rPr lang="en-US" sz="2027" b="true">
                <a:solidFill>
                  <a:srgbClr val="183064"/>
                </a:solidFill>
                <a:latin typeface="Poppins Bold"/>
                <a:ea typeface="Poppins Bold"/>
                <a:cs typeface="Poppins Bold"/>
                <a:sym typeface="Poppins Bold"/>
              </a:rPr>
              <a:t>01</a:t>
            </a:r>
          </a:p>
        </p:txBody>
      </p:sp>
      <p:sp>
        <p:nvSpPr>
          <p:cNvPr name="TextBox 29" id="29"/>
          <p:cNvSpPr txBox="true"/>
          <p:nvPr/>
        </p:nvSpPr>
        <p:spPr>
          <a:xfrm rot="0">
            <a:off x="5968155" y="5118611"/>
            <a:ext cx="620162" cy="275184"/>
          </a:xfrm>
          <a:prstGeom prst="rect">
            <a:avLst/>
          </a:prstGeom>
        </p:spPr>
        <p:txBody>
          <a:bodyPr anchor="t" rtlCol="false" tIns="0" lIns="0" bIns="0" rIns="0">
            <a:spAutoFit/>
          </a:bodyPr>
          <a:lstStyle/>
          <a:p>
            <a:pPr algn="ctr">
              <a:lnSpc>
                <a:spcPts val="1966"/>
              </a:lnSpc>
            </a:pPr>
            <a:r>
              <a:rPr lang="en-US" sz="2027" b="true">
                <a:solidFill>
                  <a:srgbClr val="183064"/>
                </a:solidFill>
                <a:latin typeface="Poppins Bold"/>
                <a:ea typeface="Poppins Bold"/>
                <a:cs typeface="Poppins Bold"/>
                <a:sym typeface="Poppins Bold"/>
              </a:rPr>
              <a:t>02</a:t>
            </a:r>
          </a:p>
        </p:txBody>
      </p:sp>
      <p:sp>
        <p:nvSpPr>
          <p:cNvPr name="TextBox 30" id="30"/>
          <p:cNvSpPr txBox="true"/>
          <p:nvPr/>
        </p:nvSpPr>
        <p:spPr>
          <a:xfrm rot="0">
            <a:off x="5968155" y="5993716"/>
            <a:ext cx="620162" cy="275184"/>
          </a:xfrm>
          <a:prstGeom prst="rect">
            <a:avLst/>
          </a:prstGeom>
        </p:spPr>
        <p:txBody>
          <a:bodyPr anchor="t" rtlCol="false" tIns="0" lIns="0" bIns="0" rIns="0">
            <a:spAutoFit/>
          </a:bodyPr>
          <a:lstStyle/>
          <a:p>
            <a:pPr algn="ctr">
              <a:lnSpc>
                <a:spcPts val="1966"/>
              </a:lnSpc>
            </a:pPr>
            <a:r>
              <a:rPr lang="en-US" sz="2027" b="true">
                <a:solidFill>
                  <a:srgbClr val="183064"/>
                </a:solidFill>
                <a:latin typeface="Poppins Bold"/>
                <a:ea typeface="Poppins Bold"/>
                <a:cs typeface="Poppins Bold"/>
                <a:sym typeface="Poppins Bold"/>
              </a:rPr>
              <a:t>03</a:t>
            </a:r>
          </a:p>
        </p:txBody>
      </p:sp>
      <p:grpSp>
        <p:nvGrpSpPr>
          <p:cNvPr name="Group 31" id="31"/>
          <p:cNvGrpSpPr/>
          <p:nvPr/>
        </p:nvGrpSpPr>
        <p:grpSpPr>
          <a:xfrm rot="0">
            <a:off x="5968155" y="6735979"/>
            <a:ext cx="636979" cy="636979"/>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33" id="33"/>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grpSp>
        <p:nvGrpSpPr>
          <p:cNvPr name="Group 34" id="34"/>
          <p:cNvGrpSpPr/>
          <p:nvPr/>
        </p:nvGrpSpPr>
        <p:grpSpPr>
          <a:xfrm rot="0">
            <a:off x="5951339" y="7673428"/>
            <a:ext cx="636979" cy="636979"/>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36" id="36"/>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sp>
        <p:nvSpPr>
          <p:cNvPr name="TextBox 37" id="37"/>
          <p:cNvSpPr txBox="true"/>
          <p:nvPr/>
        </p:nvSpPr>
        <p:spPr>
          <a:xfrm rot="0">
            <a:off x="5976564" y="6931164"/>
            <a:ext cx="620162" cy="275197"/>
          </a:xfrm>
          <a:prstGeom prst="rect">
            <a:avLst/>
          </a:prstGeom>
        </p:spPr>
        <p:txBody>
          <a:bodyPr anchor="t" rtlCol="false" tIns="0" lIns="0" bIns="0" rIns="0">
            <a:spAutoFit/>
          </a:bodyPr>
          <a:lstStyle/>
          <a:p>
            <a:pPr algn="ctr">
              <a:lnSpc>
                <a:spcPts val="1966"/>
              </a:lnSpc>
            </a:pPr>
            <a:r>
              <a:rPr lang="en-US" sz="2027" b="true">
                <a:solidFill>
                  <a:srgbClr val="183064"/>
                </a:solidFill>
                <a:latin typeface="Poppins Bold"/>
                <a:ea typeface="Poppins Bold"/>
                <a:cs typeface="Poppins Bold"/>
                <a:sym typeface="Poppins Bold"/>
              </a:rPr>
              <a:t>04</a:t>
            </a:r>
          </a:p>
        </p:txBody>
      </p:sp>
      <p:sp>
        <p:nvSpPr>
          <p:cNvPr name="TextBox 38" id="38"/>
          <p:cNvSpPr txBox="true"/>
          <p:nvPr/>
        </p:nvSpPr>
        <p:spPr>
          <a:xfrm rot="0">
            <a:off x="5959747" y="7868613"/>
            <a:ext cx="620162" cy="275197"/>
          </a:xfrm>
          <a:prstGeom prst="rect">
            <a:avLst/>
          </a:prstGeom>
        </p:spPr>
        <p:txBody>
          <a:bodyPr anchor="t" rtlCol="false" tIns="0" lIns="0" bIns="0" rIns="0">
            <a:spAutoFit/>
          </a:bodyPr>
          <a:lstStyle/>
          <a:p>
            <a:pPr algn="ctr">
              <a:lnSpc>
                <a:spcPts val="1966"/>
              </a:lnSpc>
            </a:pPr>
            <a:r>
              <a:rPr lang="en-US" sz="2027" b="true">
                <a:solidFill>
                  <a:srgbClr val="183064"/>
                </a:solidFill>
                <a:latin typeface="Poppins Bold"/>
                <a:ea typeface="Poppins Bold"/>
                <a:cs typeface="Poppins Bold"/>
                <a:sym typeface="Poppins Bold"/>
              </a:rPr>
              <a:t>05</a:t>
            </a:r>
          </a:p>
        </p:txBody>
      </p:sp>
      <p:sp>
        <p:nvSpPr>
          <p:cNvPr name="TextBox 39" id="39"/>
          <p:cNvSpPr txBox="true"/>
          <p:nvPr/>
        </p:nvSpPr>
        <p:spPr>
          <a:xfrm rot="0">
            <a:off x="6877177" y="4197507"/>
            <a:ext cx="4607494" cy="344170"/>
          </a:xfrm>
          <a:prstGeom prst="rect">
            <a:avLst/>
          </a:prstGeom>
        </p:spPr>
        <p:txBody>
          <a:bodyPr anchor="t" rtlCol="false" tIns="0" lIns="0" bIns="0" rIns="0">
            <a:spAutoFit/>
          </a:bodyPr>
          <a:lstStyle/>
          <a:p>
            <a:pPr algn="l">
              <a:lnSpc>
                <a:spcPts val="2840"/>
              </a:lnSpc>
            </a:pPr>
            <a:r>
              <a:rPr lang="en-US" sz="2000">
                <a:solidFill>
                  <a:srgbClr val="FFFFFF"/>
                </a:solidFill>
                <a:latin typeface="Open Sans"/>
                <a:ea typeface="Open Sans"/>
                <a:cs typeface="Open Sans"/>
                <a:sym typeface="Open Sans"/>
              </a:rPr>
              <a:t>Ketersediaan lapangan kerja</a:t>
            </a:r>
          </a:p>
        </p:txBody>
      </p:sp>
      <p:sp>
        <p:nvSpPr>
          <p:cNvPr name="TextBox 40" id="40"/>
          <p:cNvSpPr txBox="true"/>
          <p:nvPr/>
        </p:nvSpPr>
        <p:spPr>
          <a:xfrm rot="0">
            <a:off x="6877177" y="4962944"/>
            <a:ext cx="4607494" cy="344170"/>
          </a:xfrm>
          <a:prstGeom prst="rect">
            <a:avLst/>
          </a:prstGeom>
        </p:spPr>
        <p:txBody>
          <a:bodyPr anchor="t" rtlCol="false" tIns="0" lIns="0" bIns="0" rIns="0">
            <a:spAutoFit/>
          </a:bodyPr>
          <a:lstStyle/>
          <a:p>
            <a:pPr algn="l">
              <a:lnSpc>
                <a:spcPts val="2840"/>
              </a:lnSpc>
            </a:pPr>
            <a:r>
              <a:rPr lang="en-US" sz="2000">
                <a:solidFill>
                  <a:srgbClr val="FFFFFF"/>
                </a:solidFill>
                <a:latin typeface="Open Sans"/>
                <a:ea typeface="Open Sans"/>
                <a:cs typeface="Open Sans"/>
                <a:sym typeface="Open Sans"/>
              </a:rPr>
              <a:t>Mutu tenaga kerja yang relatif rendah</a:t>
            </a:r>
          </a:p>
        </p:txBody>
      </p:sp>
      <p:sp>
        <p:nvSpPr>
          <p:cNvPr name="TextBox 41" id="41"/>
          <p:cNvSpPr txBox="true"/>
          <p:nvPr/>
        </p:nvSpPr>
        <p:spPr>
          <a:xfrm rot="0">
            <a:off x="6877177" y="5921122"/>
            <a:ext cx="4607494" cy="344170"/>
          </a:xfrm>
          <a:prstGeom prst="rect">
            <a:avLst/>
          </a:prstGeom>
        </p:spPr>
        <p:txBody>
          <a:bodyPr anchor="t" rtlCol="false" tIns="0" lIns="0" bIns="0" rIns="0">
            <a:spAutoFit/>
          </a:bodyPr>
          <a:lstStyle/>
          <a:p>
            <a:pPr algn="l">
              <a:lnSpc>
                <a:spcPts val="2840"/>
              </a:lnSpc>
            </a:pPr>
            <a:r>
              <a:rPr lang="en-US" sz="2000" i="true">
                <a:solidFill>
                  <a:srgbClr val="FFFFFF"/>
                </a:solidFill>
                <a:latin typeface="Open Sans Italics"/>
                <a:ea typeface="Open Sans Italics"/>
                <a:cs typeface="Open Sans Italics"/>
                <a:sym typeface="Open Sans Italics"/>
              </a:rPr>
              <a:t>Link and Match</a:t>
            </a:r>
          </a:p>
        </p:txBody>
      </p:sp>
      <p:sp>
        <p:nvSpPr>
          <p:cNvPr name="TextBox 42" id="42"/>
          <p:cNvSpPr txBox="true"/>
          <p:nvPr/>
        </p:nvSpPr>
        <p:spPr>
          <a:xfrm rot="0">
            <a:off x="6898181" y="6684392"/>
            <a:ext cx="4607494" cy="696595"/>
          </a:xfrm>
          <a:prstGeom prst="rect">
            <a:avLst/>
          </a:prstGeom>
        </p:spPr>
        <p:txBody>
          <a:bodyPr anchor="t" rtlCol="false" tIns="0" lIns="0" bIns="0" rIns="0">
            <a:spAutoFit/>
          </a:bodyPr>
          <a:lstStyle/>
          <a:p>
            <a:pPr algn="l">
              <a:lnSpc>
                <a:spcPts val="2840"/>
              </a:lnSpc>
            </a:pPr>
            <a:r>
              <a:rPr lang="en-US" sz="2000">
                <a:solidFill>
                  <a:srgbClr val="FFFFFF"/>
                </a:solidFill>
                <a:latin typeface="Open Sans"/>
                <a:ea typeface="Open Sans"/>
                <a:cs typeface="Open Sans"/>
                <a:sym typeface="Open Sans"/>
              </a:rPr>
              <a:t>Persebaran tenaga kerja yang tidak merata</a:t>
            </a:r>
          </a:p>
        </p:txBody>
      </p:sp>
      <p:sp>
        <p:nvSpPr>
          <p:cNvPr name="TextBox 43" id="43"/>
          <p:cNvSpPr txBox="true"/>
          <p:nvPr/>
        </p:nvSpPr>
        <p:spPr>
          <a:xfrm rot="0">
            <a:off x="6877177" y="7625803"/>
            <a:ext cx="4607494" cy="696595"/>
          </a:xfrm>
          <a:prstGeom prst="rect">
            <a:avLst/>
          </a:prstGeom>
        </p:spPr>
        <p:txBody>
          <a:bodyPr anchor="t" rtlCol="false" tIns="0" lIns="0" bIns="0" rIns="0">
            <a:spAutoFit/>
          </a:bodyPr>
          <a:lstStyle/>
          <a:p>
            <a:pPr algn="l">
              <a:lnSpc>
                <a:spcPts val="2840"/>
              </a:lnSpc>
            </a:pPr>
            <a:r>
              <a:rPr lang="en-US" sz="2000">
                <a:solidFill>
                  <a:srgbClr val="FFFFFF"/>
                </a:solidFill>
                <a:latin typeface="Open Sans"/>
                <a:ea typeface="Open Sans"/>
                <a:cs typeface="Open Sans"/>
                <a:sym typeface="Open Sans"/>
              </a:rPr>
              <a:t>Kelebihan tenaga kerja</a:t>
            </a:r>
            <a:r>
              <a:rPr lang="en-US" sz="2000" i="true">
                <a:solidFill>
                  <a:srgbClr val="FFFFFF"/>
                </a:solidFill>
                <a:latin typeface="Open Sans Italics"/>
                <a:ea typeface="Open Sans Italics"/>
                <a:cs typeface="Open Sans Italics"/>
                <a:sym typeface="Open Sans Italics"/>
              </a:rPr>
              <a:t> (Labor Surplus Economy)</a:t>
            </a:r>
          </a:p>
        </p:txBody>
      </p:sp>
      <p:grpSp>
        <p:nvGrpSpPr>
          <p:cNvPr name="Group 44" id="44"/>
          <p:cNvGrpSpPr/>
          <p:nvPr/>
        </p:nvGrpSpPr>
        <p:grpSpPr>
          <a:xfrm rot="0">
            <a:off x="11892417" y="4184906"/>
            <a:ext cx="636979" cy="636979"/>
            <a:chOff x="0" y="0"/>
            <a:chExt cx="812800" cy="812800"/>
          </a:xfrm>
        </p:grpSpPr>
        <p:sp>
          <p:nvSpPr>
            <p:cNvPr name="Freeform 45" id="4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46" id="46"/>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grpSp>
        <p:nvGrpSpPr>
          <p:cNvPr name="Group 47" id="47"/>
          <p:cNvGrpSpPr/>
          <p:nvPr/>
        </p:nvGrpSpPr>
        <p:grpSpPr>
          <a:xfrm rot="0">
            <a:off x="11892417" y="5060011"/>
            <a:ext cx="636979" cy="636979"/>
            <a:chOff x="0" y="0"/>
            <a:chExt cx="812800" cy="812800"/>
          </a:xfrm>
        </p:grpSpPr>
        <p:sp>
          <p:nvSpPr>
            <p:cNvPr name="Freeform 48" id="4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49" id="49"/>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grpSp>
        <p:nvGrpSpPr>
          <p:cNvPr name="Group 50" id="50"/>
          <p:cNvGrpSpPr/>
          <p:nvPr/>
        </p:nvGrpSpPr>
        <p:grpSpPr>
          <a:xfrm rot="0">
            <a:off x="11892417" y="5935115"/>
            <a:ext cx="636979" cy="636979"/>
            <a:chOff x="0" y="0"/>
            <a:chExt cx="812800" cy="812800"/>
          </a:xfrm>
        </p:grpSpPr>
        <p:sp>
          <p:nvSpPr>
            <p:cNvPr name="Freeform 51" id="5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52" id="52"/>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sp>
        <p:nvSpPr>
          <p:cNvPr name="TextBox 53" id="53"/>
          <p:cNvSpPr txBox="true"/>
          <p:nvPr/>
        </p:nvSpPr>
        <p:spPr>
          <a:xfrm rot="0">
            <a:off x="11900825" y="4380091"/>
            <a:ext cx="620162" cy="275184"/>
          </a:xfrm>
          <a:prstGeom prst="rect">
            <a:avLst/>
          </a:prstGeom>
        </p:spPr>
        <p:txBody>
          <a:bodyPr anchor="t" rtlCol="false" tIns="0" lIns="0" bIns="0" rIns="0">
            <a:spAutoFit/>
          </a:bodyPr>
          <a:lstStyle/>
          <a:p>
            <a:pPr algn="ctr">
              <a:lnSpc>
                <a:spcPts val="1966"/>
              </a:lnSpc>
            </a:pPr>
            <a:r>
              <a:rPr lang="en-US" sz="2027" b="true">
                <a:solidFill>
                  <a:srgbClr val="183064"/>
                </a:solidFill>
                <a:latin typeface="Poppins Bold"/>
                <a:ea typeface="Poppins Bold"/>
                <a:cs typeface="Poppins Bold"/>
                <a:sym typeface="Poppins Bold"/>
              </a:rPr>
              <a:t>01</a:t>
            </a:r>
          </a:p>
        </p:txBody>
      </p:sp>
      <p:sp>
        <p:nvSpPr>
          <p:cNvPr name="TextBox 54" id="54"/>
          <p:cNvSpPr txBox="true"/>
          <p:nvPr/>
        </p:nvSpPr>
        <p:spPr>
          <a:xfrm rot="0">
            <a:off x="11907941" y="5255291"/>
            <a:ext cx="620162" cy="275184"/>
          </a:xfrm>
          <a:prstGeom prst="rect">
            <a:avLst/>
          </a:prstGeom>
        </p:spPr>
        <p:txBody>
          <a:bodyPr anchor="t" rtlCol="false" tIns="0" lIns="0" bIns="0" rIns="0">
            <a:spAutoFit/>
          </a:bodyPr>
          <a:lstStyle/>
          <a:p>
            <a:pPr algn="ctr">
              <a:lnSpc>
                <a:spcPts val="1966"/>
              </a:lnSpc>
            </a:pPr>
            <a:r>
              <a:rPr lang="en-US" sz="2027" b="true">
                <a:solidFill>
                  <a:srgbClr val="183064"/>
                </a:solidFill>
                <a:latin typeface="Poppins Bold"/>
                <a:ea typeface="Poppins Bold"/>
                <a:cs typeface="Poppins Bold"/>
                <a:sym typeface="Poppins Bold"/>
              </a:rPr>
              <a:t>02</a:t>
            </a:r>
          </a:p>
        </p:txBody>
      </p:sp>
      <p:sp>
        <p:nvSpPr>
          <p:cNvPr name="TextBox 55" id="55"/>
          <p:cNvSpPr txBox="true"/>
          <p:nvPr/>
        </p:nvSpPr>
        <p:spPr>
          <a:xfrm rot="0">
            <a:off x="11900825" y="6130300"/>
            <a:ext cx="620162" cy="275184"/>
          </a:xfrm>
          <a:prstGeom prst="rect">
            <a:avLst/>
          </a:prstGeom>
        </p:spPr>
        <p:txBody>
          <a:bodyPr anchor="t" rtlCol="false" tIns="0" lIns="0" bIns="0" rIns="0">
            <a:spAutoFit/>
          </a:bodyPr>
          <a:lstStyle/>
          <a:p>
            <a:pPr algn="ctr">
              <a:lnSpc>
                <a:spcPts val="1966"/>
              </a:lnSpc>
            </a:pPr>
            <a:r>
              <a:rPr lang="en-US" sz="2027" b="true">
                <a:solidFill>
                  <a:srgbClr val="183064"/>
                </a:solidFill>
                <a:latin typeface="Poppins Bold"/>
                <a:ea typeface="Poppins Bold"/>
                <a:cs typeface="Poppins Bold"/>
                <a:sym typeface="Poppins Bold"/>
              </a:rPr>
              <a:t>03</a:t>
            </a:r>
          </a:p>
        </p:txBody>
      </p:sp>
      <p:grpSp>
        <p:nvGrpSpPr>
          <p:cNvPr name="Group 56" id="56"/>
          <p:cNvGrpSpPr/>
          <p:nvPr/>
        </p:nvGrpSpPr>
        <p:grpSpPr>
          <a:xfrm rot="0">
            <a:off x="11900825" y="6810219"/>
            <a:ext cx="636979" cy="636979"/>
            <a:chOff x="0" y="0"/>
            <a:chExt cx="812800" cy="812800"/>
          </a:xfrm>
        </p:grpSpPr>
        <p:sp>
          <p:nvSpPr>
            <p:cNvPr name="Freeform 57" id="5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58" id="58"/>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grpSp>
        <p:nvGrpSpPr>
          <p:cNvPr name="Group 59" id="59"/>
          <p:cNvGrpSpPr/>
          <p:nvPr/>
        </p:nvGrpSpPr>
        <p:grpSpPr>
          <a:xfrm rot="0">
            <a:off x="11909233" y="7708699"/>
            <a:ext cx="636979" cy="636979"/>
            <a:chOff x="0" y="0"/>
            <a:chExt cx="812800" cy="812800"/>
          </a:xfrm>
        </p:grpSpPr>
        <p:sp>
          <p:nvSpPr>
            <p:cNvPr name="Freeform 60" id="6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61" id="61"/>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sp>
        <p:nvSpPr>
          <p:cNvPr name="TextBox 62" id="62"/>
          <p:cNvSpPr txBox="true"/>
          <p:nvPr/>
        </p:nvSpPr>
        <p:spPr>
          <a:xfrm rot="0">
            <a:off x="11909233" y="7005404"/>
            <a:ext cx="620162" cy="275197"/>
          </a:xfrm>
          <a:prstGeom prst="rect">
            <a:avLst/>
          </a:prstGeom>
        </p:spPr>
        <p:txBody>
          <a:bodyPr anchor="t" rtlCol="false" tIns="0" lIns="0" bIns="0" rIns="0">
            <a:spAutoFit/>
          </a:bodyPr>
          <a:lstStyle/>
          <a:p>
            <a:pPr algn="ctr">
              <a:lnSpc>
                <a:spcPts val="1966"/>
              </a:lnSpc>
            </a:pPr>
            <a:r>
              <a:rPr lang="en-US" sz="2027" b="true">
                <a:solidFill>
                  <a:srgbClr val="183064"/>
                </a:solidFill>
                <a:latin typeface="Poppins Bold"/>
                <a:ea typeface="Poppins Bold"/>
                <a:cs typeface="Poppins Bold"/>
                <a:sym typeface="Poppins Bold"/>
              </a:rPr>
              <a:t>04</a:t>
            </a:r>
          </a:p>
        </p:txBody>
      </p:sp>
      <p:sp>
        <p:nvSpPr>
          <p:cNvPr name="TextBox 63" id="63"/>
          <p:cNvSpPr txBox="true"/>
          <p:nvPr/>
        </p:nvSpPr>
        <p:spPr>
          <a:xfrm rot="0">
            <a:off x="11917642" y="7903884"/>
            <a:ext cx="620162" cy="275197"/>
          </a:xfrm>
          <a:prstGeom prst="rect">
            <a:avLst/>
          </a:prstGeom>
        </p:spPr>
        <p:txBody>
          <a:bodyPr anchor="t" rtlCol="false" tIns="0" lIns="0" bIns="0" rIns="0">
            <a:spAutoFit/>
          </a:bodyPr>
          <a:lstStyle/>
          <a:p>
            <a:pPr algn="ctr">
              <a:lnSpc>
                <a:spcPts val="1966"/>
              </a:lnSpc>
            </a:pPr>
            <a:r>
              <a:rPr lang="en-US" sz="2027" b="true">
                <a:solidFill>
                  <a:srgbClr val="183064"/>
                </a:solidFill>
                <a:latin typeface="Poppins Bold"/>
                <a:ea typeface="Poppins Bold"/>
                <a:cs typeface="Poppins Bold"/>
                <a:sym typeface="Poppins Bold"/>
              </a:rPr>
              <a:t>05</a:t>
            </a:r>
          </a:p>
        </p:txBody>
      </p:sp>
      <p:sp>
        <p:nvSpPr>
          <p:cNvPr name="TextBox 64" id="64"/>
          <p:cNvSpPr txBox="true"/>
          <p:nvPr/>
        </p:nvSpPr>
        <p:spPr>
          <a:xfrm rot="0">
            <a:off x="12830670" y="4254819"/>
            <a:ext cx="5667742" cy="344170"/>
          </a:xfrm>
          <a:prstGeom prst="rect">
            <a:avLst/>
          </a:prstGeom>
        </p:spPr>
        <p:txBody>
          <a:bodyPr anchor="t" rtlCol="false" tIns="0" lIns="0" bIns="0" rIns="0">
            <a:spAutoFit/>
          </a:bodyPr>
          <a:lstStyle/>
          <a:p>
            <a:pPr algn="l">
              <a:lnSpc>
                <a:spcPts val="2840"/>
              </a:lnSpc>
            </a:pPr>
            <a:r>
              <a:rPr lang="en-US" sz="2000">
                <a:solidFill>
                  <a:srgbClr val="FFFFFF"/>
                </a:solidFill>
                <a:latin typeface="Open Sans"/>
                <a:ea typeface="Open Sans"/>
                <a:cs typeface="Open Sans"/>
                <a:sym typeface="Open Sans"/>
              </a:rPr>
              <a:t>Meningkatkan kompetensi tenaga kerja</a:t>
            </a:r>
          </a:p>
        </p:txBody>
      </p:sp>
      <p:sp>
        <p:nvSpPr>
          <p:cNvPr name="TextBox 65" id="65"/>
          <p:cNvSpPr txBox="true"/>
          <p:nvPr/>
        </p:nvSpPr>
        <p:spPr>
          <a:xfrm rot="0">
            <a:off x="12830670" y="5020255"/>
            <a:ext cx="5667742" cy="696595"/>
          </a:xfrm>
          <a:prstGeom prst="rect">
            <a:avLst/>
          </a:prstGeom>
        </p:spPr>
        <p:txBody>
          <a:bodyPr anchor="t" rtlCol="false" tIns="0" lIns="0" bIns="0" rIns="0">
            <a:spAutoFit/>
          </a:bodyPr>
          <a:lstStyle/>
          <a:p>
            <a:pPr algn="l">
              <a:lnSpc>
                <a:spcPts val="2840"/>
              </a:lnSpc>
            </a:pPr>
            <a:r>
              <a:rPr lang="en-US" sz="2000">
                <a:solidFill>
                  <a:srgbClr val="FFFFFF"/>
                </a:solidFill>
                <a:latin typeface="Open Sans"/>
                <a:ea typeface="Open Sans"/>
                <a:cs typeface="Open Sans"/>
                <a:sym typeface="Open Sans"/>
              </a:rPr>
              <a:t>Meningkatkan kualitas layanan dan pemberdayaan tenaga kerja</a:t>
            </a:r>
          </a:p>
        </p:txBody>
      </p:sp>
      <p:sp>
        <p:nvSpPr>
          <p:cNvPr name="TextBox 66" id="66"/>
          <p:cNvSpPr txBox="true"/>
          <p:nvPr/>
        </p:nvSpPr>
        <p:spPr>
          <a:xfrm rot="0">
            <a:off x="12830670" y="6057802"/>
            <a:ext cx="5667742" cy="344170"/>
          </a:xfrm>
          <a:prstGeom prst="rect">
            <a:avLst/>
          </a:prstGeom>
        </p:spPr>
        <p:txBody>
          <a:bodyPr anchor="t" rtlCol="false" tIns="0" lIns="0" bIns="0" rIns="0">
            <a:spAutoFit/>
          </a:bodyPr>
          <a:lstStyle/>
          <a:p>
            <a:pPr algn="l">
              <a:lnSpc>
                <a:spcPts val="2840"/>
              </a:lnSpc>
            </a:pPr>
            <a:r>
              <a:rPr lang="en-US" sz="2000">
                <a:solidFill>
                  <a:srgbClr val="FFFFFF"/>
                </a:solidFill>
                <a:latin typeface="Open Sans"/>
                <a:ea typeface="Open Sans"/>
                <a:cs typeface="Open Sans"/>
                <a:sym typeface="Open Sans"/>
              </a:rPr>
              <a:t>Mewujudkan sistem pengupahan yang adil</a:t>
            </a:r>
          </a:p>
        </p:txBody>
      </p:sp>
      <p:sp>
        <p:nvSpPr>
          <p:cNvPr name="TextBox 67" id="67"/>
          <p:cNvSpPr txBox="true"/>
          <p:nvPr/>
        </p:nvSpPr>
        <p:spPr>
          <a:xfrm rot="0">
            <a:off x="12830670" y="6762594"/>
            <a:ext cx="5667742" cy="696595"/>
          </a:xfrm>
          <a:prstGeom prst="rect">
            <a:avLst/>
          </a:prstGeom>
        </p:spPr>
        <p:txBody>
          <a:bodyPr anchor="t" rtlCol="false" tIns="0" lIns="0" bIns="0" rIns="0">
            <a:spAutoFit/>
          </a:bodyPr>
          <a:lstStyle/>
          <a:p>
            <a:pPr algn="l">
              <a:lnSpc>
                <a:spcPts val="2840"/>
              </a:lnSpc>
            </a:pPr>
            <a:r>
              <a:rPr lang="en-US" sz="2000">
                <a:solidFill>
                  <a:srgbClr val="FFFFFF"/>
                </a:solidFill>
                <a:latin typeface="Open Sans"/>
                <a:ea typeface="Open Sans"/>
                <a:cs typeface="Open Sans"/>
                <a:sym typeface="Open Sans"/>
              </a:rPr>
              <a:t>Meningkatkan hubungan industrial yang harmonis</a:t>
            </a:r>
          </a:p>
        </p:txBody>
      </p:sp>
      <p:sp>
        <p:nvSpPr>
          <p:cNvPr name="TextBox 68" id="68"/>
          <p:cNvSpPr txBox="true"/>
          <p:nvPr/>
        </p:nvSpPr>
        <p:spPr>
          <a:xfrm rot="0">
            <a:off x="12830670" y="7827780"/>
            <a:ext cx="5667742" cy="344170"/>
          </a:xfrm>
          <a:prstGeom prst="rect">
            <a:avLst/>
          </a:prstGeom>
        </p:spPr>
        <p:txBody>
          <a:bodyPr anchor="t" rtlCol="false" tIns="0" lIns="0" bIns="0" rIns="0">
            <a:spAutoFit/>
          </a:bodyPr>
          <a:lstStyle/>
          <a:p>
            <a:pPr algn="l">
              <a:lnSpc>
                <a:spcPts val="2840"/>
              </a:lnSpc>
            </a:pPr>
            <a:r>
              <a:rPr lang="en-US" sz="2000">
                <a:solidFill>
                  <a:srgbClr val="FFFFFF"/>
                </a:solidFill>
                <a:latin typeface="Open Sans"/>
                <a:ea typeface="Open Sans"/>
                <a:cs typeface="Open Sans"/>
                <a:sym typeface="Open Sans"/>
              </a:rPr>
              <a:t>Meningkatkan perlindungan tenaga kerja</a:t>
            </a:r>
          </a:p>
        </p:txBody>
      </p:sp>
      <p:sp>
        <p:nvSpPr>
          <p:cNvPr name="TextBox 69" id="69"/>
          <p:cNvSpPr txBox="true"/>
          <p:nvPr/>
        </p:nvSpPr>
        <p:spPr>
          <a:xfrm rot="0">
            <a:off x="6890658" y="3561276"/>
            <a:ext cx="2361675" cy="344170"/>
          </a:xfrm>
          <a:prstGeom prst="rect">
            <a:avLst/>
          </a:prstGeom>
        </p:spPr>
        <p:txBody>
          <a:bodyPr anchor="t" rtlCol="false" tIns="0" lIns="0" bIns="0" rIns="0">
            <a:spAutoFit/>
          </a:bodyPr>
          <a:lstStyle/>
          <a:p>
            <a:pPr algn="l">
              <a:lnSpc>
                <a:spcPts val="2840"/>
              </a:lnSpc>
            </a:pPr>
            <a:r>
              <a:rPr lang="en-US" sz="2000" b="true">
                <a:solidFill>
                  <a:srgbClr val="FFFFFF"/>
                </a:solidFill>
                <a:latin typeface="Open Sans Bold"/>
                <a:ea typeface="Open Sans Bold"/>
                <a:cs typeface="Open Sans Bold"/>
                <a:sym typeface="Open Sans Bold"/>
              </a:rPr>
              <a:t>Permasalahan</a:t>
            </a:r>
          </a:p>
        </p:txBody>
      </p:sp>
      <p:sp>
        <p:nvSpPr>
          <p:cNvPr name="TextBox 70" id="70"/>
          <p:cNvSpPr txBox="true"/>
          <p:nvPr/>
        </p:nvSpPr>
        <p:spPr>
          <a:xfrm rot="0">
            <a:off x="12830670" y="3561276"/>
            <a:ext cx="2361675" cy="344170"/>
          </a:xfrm>
          <a:prstGeom prst="rect">
            <a:avLst/>
          </a:prstGeom>
        </p:spPr>
        <p:txBody>
          <a:bodyPr anchor="t" rtlCol="false" tIns="0" lIns="0" bIns="0" rIns="0">
            <a:spAutoFit/>
          </a:bodyPr>
          <a:lstStyle/>
          <a:p>
            <a:pPr algn="l">
              <a:lnSpc>
                <a:spcPts val="2840"/>
              </a:lnSpc>
            </a:pPr>
            <a:r>
              <a:rPr lang="en-US" sz="2000" b="true">
                <a:solidFill>
                  <a:srgbClr val="FFFFFF"/>
                </a:solidFill>
                <a:latin typeface="Open Sans Bold"/>
                <a:ea typeface="Open Sans Bold"/>
                <a:cs typeface="Open Sans Bold"/>
                <a:sym typeface="Open Sans Bold"/>
              </a:rPr>
              <a:t>Upaya</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8392702" y="3125988"/>
            <a:ext cx="973931" cy="0"/>
          </a:xfrm>
          <a:prstGeom prst="line">
            <a:avLst/>
          </a:prstGeom>
          <a:ln cap="flat" w="95250">
            <a:solidFill>
              <a:srgbClr val="183064"/>
            </a:solidFill>
            <a:prstDash val="solid"/>
            <a:headEnd type="none" len="sm" w="sm"/>
            <a:tailEnd type="none" len="sm" w="sm"/>
          </a:ln>
        </p:spPr>
      </p:sp>
      <p:grpSp>
        <p:nvGrpSpPr>
          <p:cNvPr name="Group 3" id="3"/>
          <p:cNvGrpSpPr/>
          <p:nvPr/>
        </p:nvGrpSpPr>
        <p:grpSpPr>
          <a:xfrm rot="0">
            <a:off x="0" y="6269426"/>
            <a:ext cx="10251845" cy="4017574"/>
            <a:chOff x="0" y="0"/>
            <a:chExt cx="2700074" cy="1058127"/>
          </a:xfrm>
        </p:grpSpPr>
        <p:sp>
          <p:nvSpPr>
            <p:cNvPr name="Freeform 4" id="4"/>
            <p:cNvSpPr/>
            <p:nvPr/>
          </p:nvSpPr>
          <p:spPr>
            <a:xfrm flipH="false" flipV="false" rot="0">
              <a:off x="0" y="0"/>
              <a:ext cx="2700074" cy="1058126"/>
            </a:xfrm>
            <a:custGeom>
              <a:avLst/>
              <a:gdLst/>
              <a:ahLst/>
              <a:cxnLst/>
              <a:rect r="r" b="b" t="t" l="l"/>
              <a:pathLst>
                <a:path h="1058126" w="2700074">
                  <a:moveTo>
                    <a:pt x="0" y="0"/>
                  </a:moveTo>
                  <a:lnTo>
                    <a:pt x="2700074" y="0"/>
                  </a:lnTo>
                  <a:lnTo>
                    <a:pt x="2700074" y="1058126"/>
                  </a:lnTo>
                  <a:lnTo>
                    <a:pt x="0" y="1058126"/>
                  </a:lnTo>
                  <a:close/>
                </a:path>
              </a:pathLst>
            </a:custGeom>
            <a:solidFill>
              <a:srgbClr val="183064"/>
            </a:solidFill>
          </p:spPr>
        </p:sp>
        <p:sp>
          <p:nvSpPr>
            <p:cNvPr name="TextBox 5" id="5"/>
            <p:cNvSpPr txBox="true"/>
            <p:nvPr/>
          </p:nvSpPr>
          <p:spPr>
            <a:xfrm>
              <a:off x="0" y="47625"/>
              <a:ext cx="2700074" cy="1010502"/>
            </a:xfrm>
            <a:prstGeom prst="rect">
              <a:avLst/>
            </a:prstGeom>
          </p:spPr>
          <p:txBody>
            <a:bodyPr anchor="ctr" rtlCol="false" tIns="50800" lIns="50800" bIns="50800" rIns="50800"/>
            <a:lstStyle/>
            <a:p>
              <a:pPr algn="ctr">
                <a:lnSpc>
                  <a:spcPts val="1746"/>
                </a:lnSpc>
              </a:pPr>
            </a:p>
          </p:txBody>
        </p:sp>
      </p:grpSp>
      <p:sp>
        <p:nvSpPr>
          <p:cNvPr name="Freeform 6" id="6"/>
          <p:cNvSpPr/>
          <p:nvPr/>
        </p:nvSpPr>
        <p:spPr>
          <a:xfrm flipH="false" flipV="false" rot="0">
            <a:off x="1350924" y="7612604"/>
            <a:ext cx="1293732" cy="1323511"/>
          </a:xfrm>
          <a:custGeom>
            <a:avLst/>
            <a:gdLst/>
            <a:ahLst/>
            <a:cxnLst/>
            <a:rect r="r" b="b" t="t" l="l"/>
            <a:pathLst>
              <a:path h="1323511" w="1293732">
                <a:moveTo>
                  <a:pt x="0" y="0"/>
                </a:moveTo>
                <a:lnTo>
                  <a:pt x="1293732" y="0"/>
                </a:lnTo>
                <a:lnTo>
                  <a:pt x="1293732" y="1323511"/>
                </a:lnTo>
                <a:lnTo>
                  <a:pt x="0" y="13235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6749721" y="9058699"/>
            <a:ext cx="509579" cy="127395"/>
          </a:xfrm>
          <a:custGeom>
            <a:avLst/>
            <a:gdLst/>
            <a:ahLst/>
            <a:cxnLst/>
            <a:rect r="r" b="b" t="t" l="l"/>
            <a:pathLst>
              <a:path h="127395" w="509579">
                <a:moveTo>
                  <a:pt x="0" y="0"/>
                </a:moveTo>
                <a:lnTo>
                  <a:pt x="509579" y="0"/>
                </a:lnTo>
                <a:lnTo>
                  <a:pt x="509579" y="127395"/>
                </a:lnTo>
                <a:lnTo>
                  <a:pt x="0" y="1273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8" id="8"/>
          <p:cNvGrpSpPr/>
          <p:nvPr/>
        </p:nvGrpSpPr>
        <p:grpSpPr>
          <a:xfrm rot="0">
            <a:off x="1350924" y="2553335"/>
            <a:ext cx="6199826" cy="4223666"/>
            <a:chOff x="0" y="0"/>
            <a:chExt cx="8266434" cy="5631555"/>
          </a:xfrm>
        </p:grpSpPr>
        <p:pic>
          <p:nvPicPr>
            <p:cNvPr name="Picture 9" id="9"/>
            <p:cNvPicPr>
              <a:picLocks noChangeAspect="true"/>
            </p:cNvPicPr>
            <p:nvPr/>
          </p:nvPicPr>
          <p:blipFill>
            <a:blip r:embed="rId6"/>
            <a:srcRect l="1101" t="0" r="1101" b="0"/>
            <a:stretch>
              <a:fillRect/>
            </a:stretch>
          </p:blipFill>
          <p:spPr>
            <a:xfrm flipH="false" flipV="false">
              <a:off x="0" y="0"/>
              <a:ext cx="8266434" cy="5631555"/>
            </a:xfrm>
            <a:prstGeom prst="rect">
              <a:avLst/>
            </a:prstGeom>
          </p:spPr>
        </p:pic>
      </p:grpSp>
      <p:grpSp>
        <p:nvGrpSpPr>
          <p:cNvPr name="Group 10" id="10"/>
          <p:cNvGrpSpPr/>
          <p:nvPr/>
        </p:nvGrpSpPr>
        <p:grpSpPr>
          <a:xfrm rot="0">
            <a:off x="11059474" y="6269426"/>
            <a:ext cx="5010687" cy="4017574"/>
            <a:chOff x="0" y="0"/>
            <a:chExt cx="6680916" cy="5356765"/>
          </a:xfrm>
        </p:grpSpPr>
        <p:pic>
          <p:nvPicPr>
            <p:cNvPr name="Picture 11" id="11"/>
            <p:cNvPicPr>
              <a:picLocks noChangeAspect="true"/>
            </p:cNvPicPr>
            <p:nvPr/>
          </p:nvPicPr>
          <p:blipFill>
            <a:blip r:embed="rId7"/>
            <a:srcRect l="8426" t="0" r="8426" b="0"/>
            <a:stretch>
              <a:fillRect/>
            </a:stretch>
          </p:blipFill>
          <p:spPr>
            <a:xfrm flipH="false" flipV="false">
              <a:off x="0" y="0"/>
              <a:ext cx="6680916" cy="5356765"/>
            </a:xfrm>
            <a:prstGeom prst="rect">
              <a:avLst/>
            </a:prstGeom>
          </p:spPr>
        </p:pic>
      </p:grpSp>
      <p:sp>
        <p:nvSpPr>
          <p:cNvPr name="TextBox 12" id="12"/>
          <p:cNvSpPr txBox="true"/>
          <p:nvPr/>
        </p:nvSpPr>
        <p:spPr>
          <a:xfrm rot="0">
            <a:off x="8355711" y="2019945"/>
            <a:ext cx="7601704" cy="842010"/>
          </a:xfrm>
          <a:prstGeom prst="rect">
            <a:avLst/>
          </a:prstGeom>
        </p:spPr>
        <p:txBody>
          <a:bodyPr anchor="t" rtlCol="false" tIns="0" lIns="0" bIns="0" rIns="0">
            <a:spAutoFit/>
          </a:bodyPr>
          <a:lstStyle/>
          <a:p>
            <a:pPr algn="l">
              <a:lnSpc>
                <a:spcPts val="5820"/>
              </a:lnSpc>
            </a:pPr>
            <a:r>
              <a:rPr lang="en-US" sz="6000" b="true">
                <a:solidFill>
                  <a:srgbClr val="000000"/>
                </a:solidFill>
                <a:latin typeface="Poppins Bold"/>
                <a:ea typeface="Poppins Bold"/>
                <a:cs typeface="Poppins Bold"/>
                <a:sym typeface="Poppins Bold"/>
              </a:rPr>
              <a:t>Sistem Upah</a:t>
            </a:r>
          </a:p>
        </p:txBody>
      </p:sp>
      <p:sp>
        <p:nvSpPr>
          <p:cNvPr name="TextBox 13" id="13"/>
          <p:cNvSpPr txBox="true"/>
          <p:nvPr/>
        </p:nvSpPr>
        <p:spPr>
          <a:xfrm rot="0">
            <a:off x="8355711" y="3711869"/>
            <a:ext cx="7601704" cy="224523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Upah (</a:t>
            </a:r>
            <a:r>
              <a:rPr lang="en-US" sz="1800" i="true">
                <a:solidFill>
                  <a:srgbClr val="000000"/>
                </a:solidFill>
                <a:latin typeface="Open Sans Italics"/>
                <a:ea typeface="Open Sans Italics"/>
                <a:cs typeface="Open Sans Italics"/>
                <a:sym typeface="Open Sans Italics"/>
              </a:rPr>
              <a:t>wage</a:t>
            </a:r>
            <a:r>
              <a:rPr lang="en-US" sz="1800">
                <a:solidFill>
                  <a:srgbClr val="000000"/>
                </a:solidFill>
                <a:latin typeface="Open Sans"/>
                <a:ea typeface="Open Sans"/>
                <a:cs typeface="Open Sans"/>
                <a:sym typeface="Open Sans"/>
              </a:rPr>
              <a:t>) adalah hak pekerja atau buruh yang diterima dan dinyatakan dalam bentuk uang sebagai imbalan dari pengusaha atau pemberi kerja kepada pekerja atau buruh yang ditetapkan dan dibayarkan menurut suatu perjanjian kerja, kesepakatan atau peraturan perundang-undangan, termasuk tunjangan bagi pekerja dan keluarganya atas suatu pekerjaan atau jasa yang telah atau akan dilakukan.</a:t>
            </a:r>
          </a:p>
        </p:txBody>
      </p:sp>
      <p:sp>
        <p:nvSpPr>
          <p:cNvPr name="TextBox 14" id="14"/>
          <p:cNvSpPr txBox="true"/>
          <p:nvPr/>
        </p:nvSpPr>
        <p:spPr>
          <a:xfrm rot="0">
            <a:off x="3225421" y="8110501"/>
            <a:ext cx="5749497" cy="1273683"/>
          </a:xfrm>
          <a:prstGeom prst="rect">
            <a:avLst/>
          </a:prstGeom>
        </p:spPr>
        <p:txBody>
          <a:bodyPr anchor="t" rtlCol="false" tIns="0" lIns="0" bIns="0" rIns="0">
            <a:spAutoFit/>
          </a:bodyPr>
          <a:lstStyle/>
          <a:p>
            <a:pPr algn="l">
              <a:lnSpc>
                <a:spcPts val="2556"/>
              </a:lnSpc>
            </a:pPr>
            <a:r>
              <a:rPr lang="en-US" sz="1800">
                <a:solidFill>
                  <a:srgbClr val="FFFFFF"/>
                </a:solidFill>
                <a:latin typeface="Open Sans"/>
                <a:ea typeface="Open Sans"/>
                <a:cs typeface="Open Sans"/>
                <a:sym typeface="Open Sans"/>
              </a:rPr>
              <a:t>Upah adalah hak pekerja yang berupa uang sebagai balasan dari pengusaha atas pekerjaan yang telah atau akan dilakukan, termasuk tunjangan untuk pekerja dan keluarganya.</a:t>
            </a:r>
          </a:p>
        </p:txBody>
      </p:sp>
      <p:grpSp>
        <p:nvGrpSpPr>
          <p:cNvPr name="Group 15" id="15"/>
          <p:cNvGrpSpPr/>
          <p:nvPr/>
        </p:nvGrpSpPr>
        <p:grpSpPr>
          <a:xfrm rot="0">
            <a:off x="1144557" y="806173"/>
            <a:ext cx="16114743" cy="662027"/>
            <a:chOff x="0" y="0"/>
            <a:chExt cx="21486324" cy="882703"/>
          </a:xfrm>
        </p:grpSpPr>
        <p:sp>
          <p:nvSpPr>
            <p:cNvPr name="TextBox 16" id="16"/>
            <p:cNvSpPr txBox="true"/>
            <p:nvPr/>
          </p:nvSpPr>
          <p:spPr>
            <a:xfrm rot="0">
              <a:off x="16041731" y="334803"/>
              <a:ext cx="5444593" cy="357293"/>
            </a:xfrm>
            <a:prstGeom prst="rect">
              <a:avLst/>
            </a:prstGeom>
          </p:spPr>
          <p:txBody>
            <a:bodyPr anchor="t" rtlCol="false" tIns="0" lIns="0" bIns="0" rIns="0">
              <a:spAutoFit/>
            </a:bodyPr>
            <a:lstStyle/>
            <a:p>
              <a:pPr algn="r">
                <a:lnSpc>
                  <a:spcPts val="1940"/>
                </a:lnSpc>
              </a:pPr>
              <a:r>
                <a:rPr lang="en-US" sz="2000">
                  <a:solidFill>
                    <a:srgbClr val="183064"/>
                  </a:solidFill>
                  <a:latin typeface="Open Sans"/>
                  <a:ea typeface="Open Sans"/>
                  <a:cs typeface="Open Sans"/>
                  <a:sym typeface="Open Sans"/>
                </a:rPr>
                <a:t> BAB 3: Ketenagakerjaan</a:t>
              </a:r>
            </a:p>
          </p:txBody>
        </p:sp>
        <p:sp>
          <p:nvSpPr>
            <p:cNvPr name="Freeform 17" id="17"/>
            <p:cNvSpPr/>
            <p:nvPr/>
          </p:nvSpPr>
          <p:spPr>
            <a:xfrm flipH="false" flipV="false" rot="0">
              <a:off x="0" y="0"/>
              <a:ext cx="873876" cy="882703"/>
            </a:xfrm>
            <a:custGeom>
              <a:avLst/>
              <a:gdLst/>
              <a:ahLst/>
              <a:cxnLst/>
              <a:rect r="r" b="b" t="t" l="l"/>
              <a:pathLst>
                <a:path h="882703" w="873876">
                  <a:moveTo>
                    <a:pt x="0" y="0"/>
                  </a:moveTo>
                  <a:lnTo>
                    <a:pt x="873876" y="0"/>
                  </a:lnTo>
                  <a:lnTo>
                    <a:pt x="873876" y="882703"/>
                  </a:lnTo>
                  <a:lnTo>
                    <a:pt x="0" y="882703"/>
                  </a:lnTo>
                  <a:lnTo>
                    <a:pt x="0" y="0"/>
                  </a:lnTo>
                  <a:close/>
                </a:path>
              </a:pathLst>
            </a:custGeom>
            <a:blipFill>
              <a:blip r:embed="rId8"/>
              <a:stretch>
                <a:fillRect l="0" t="0" r="0" b="0"/>
              </a:stretch>
            </a:blipFill>
          </p:spPr>
        </p:sp>
        <p:sp>
          <p:nvSpPr>
            <p:cNvPr name="TextBox 18" id="18"/>
            <p:cNvSpPr txBox="true"/>
            <p:nvPr/>
          </p:nvSpPr>
          <p:spPr>
            <a:xfrm rot="0">
              <a:off x="971616" y="298349"/>
              <a:ext cx="4221285" cy="357293"/>
            </a:xfrm>
            <a:prstGeom prst="rect">
              <a:avLst/>
            </a:prstGeom>
          </p:spPr>
          <p:txBody>
            <a:bodyPr anchor="t" rtlCol="false" tIns="0" lIns="0" bIns="0" rIns="0">
              <a:spAutoFit/>
            </a:bodyPr>
            <a:lstStyle/>
            <a:p>
              <a:pPr algn="l">
                <a:lnSpc>
                  <a:spcPts val="1940"/>
                </a:lnSpc>
              </a:pPr>
              <a:r>
                <a:rPr lang="en-US" sz="2000">
                  <a:solidFill>
                    <a:srgbClr val="183064"/>
                  </a:solidFill>
                  <a:latin typeface="Open Sans"/>
                  <a:ea typeface="Open Sans"/>
                  <a:cs typeface="Open Sans"/>
                  <a:sym typeface="Open Sans"/>
                </a:rPr>
                <a:t>Universitas Negeri Malang</a:t>
              </a:r>
            </a:p>
          </p:txBody>
        </p:sp>
      </p:grpSp>
      <p:sp>
        <p:nvSpPr>
          <p:cNvPr name="TextBox 19" id="19"/>
          <p:cNvSpPr txBox="true"/>
          <p:nvPr/>
        </p:nvSpPr>
        <p:spPr>
          <a:xfrm rot="0">
            <a:off x="9566698" y="2951109"/>
            <a:ext cx="5749497" cy="302133"/>
          </a:xfrm>
          <a:prstGeom prst="rect">
            <a:avLst/>
          </a:prstGeom>
        </p:spPr>
        <p:txBody>
          <a:bodyPr anchor="t" rtlCol="false" tIns="0" lIns="0" bIns="0" rIns="0">
            <a:spAutoFit/>
          </a:bodyPr>
          <a:lstStyle/>
          <a:p>
            <a:pPr algn="l">
              <a:lnSpc>
                <a:spcPts val="2556"/>
              </a:lnSpc>
            </a:pPr>
            <a:r>
              <a:rPr lang="en-US" sz="1800" b="true">
                <a:solidFill>
                  <a:srgbClr val="000000"/>
                </a:solidFill>
                <a:latin typeface="Open Sans Bold"/>
                <a:ea typeface="Open Sans Bold"/>
                <a:cs typeface="Open Sans Bold"/>
                <a:sym typeface="Open Sans Bold"/>
              </a:rPr>
              <a:t>Undang-Undang No. 13 tahun 2003</a:t>
            </a:r>
          </a:p>
        </p:txBody>
      </p:sp>
      <p:sp>
        <p:nvSpPr>
          <p:cNvPr name="TextBox 20" id="20"/>
          <p:cNvSpPr txBox="true"/>
          <p:nvPr/>
        </p:nvSpPr>
        <p:spPr>
          <a:xfrm rot="0">
            <a:off x="3225421" y="7584029"/>
            <a:ext cx="5749497" cy="302133"/>
          </a:xfrm>
          <a:prstGeom prst="rect">
            <a:avLst/>
          </a:prstGeom>
        </p:spPr>
        <p:txBody>
          <a:bodyPr anchor="t" rtlCol="false" tIns="0" lIns="0" bIns="0" rIns="0">
            <a:spAutoFit/>
          </a:bodyPr>
          <a:lstStyle/>
          <a:p>
            <a:pPr algn="l">
              <a:lnSpc>
                <a:spcPts val="2556"/>
              </a:lnSpc>
            </a:pPr>
            <a:r>
              <a:rPr lang="en-US" sz="1800" b="true">
                <a:solidFill>
                  <a:srgbClr val="FFFFFF"/>
                </a:solidFill>
                <a:latin typeface="Open Sans Bold"/>
                <a:ea typeface="Open Sans Bold"/>
                <a:cs typeface="Open Sans Bold"/>
                <a:sym typeface="Open Sans Bold"/>
              </a:rPr>
              <a:t>Pengertian upah secara umum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60242"/>
            <a:ext cx="4785666" cy="6426758"/>
            <a:chOff x="0" y="0"/>
            <a:chExt cx="1260422" cy="1692644"/>
          </a:xfrm>
        </p:grpSpPr>
        <p:sp>
          <p:nvSpPr>
            <p:cNvPr name="Freeform 3" id="3"/>
            <p:cNvSpPr/>
            <p:nvPr/>
          </p:nvSpPr>
          <p:spPr>
            <a:xfrm flipH="false" flipV="false" rot="0">
              <a:off x="0" y="0"/>
              <a:ext cx="1260422" cy="1692644"/>
            </a:xfrm>
            <a:custGeom>
              <a:avLst/>
              <a:gdLst/>
              <a:ahLst/>
              <a:cxnLst/>
              <a:rect r="r" b="b" t="t" l="l"/>
              <a:pathLst>
                <a:path h="1692644" w="1260422">
                  <a:moveTo>
                    <a:pt x="0" y="0"/>
                  </a:moveTo>
                  <a:lnTo>
                    <a:pt x="1260422" y="0"/>
                  </a:lnTo>
                  <a:lnTo>
                    <a:pt x="1260422" y="1692644"/>
                  </a:lnTo>
                  <a:lnTo>
                    <a:pt x="0" y="1692644"/>
                  </a:lnTo>
                  <a:close/>
                </a:path>
              </a:pathLst>
            </a:custGeom>
            <a:solidFill>
              <a:srgbClr val="183064"/>
            </a:solidFill>
          </p:spPr>
        </p:sp>
        <p:sp>
          <p:nvSpPr>
            <p:cNvPr name="TextBox 4" id="4"/>
            <p:cNvSpPr txBox="true"/>
            <p:nvPr/>
          </p:nvSpPr>
          <p:spPr>
            <a:xfrm>
              <a:off x="0" y="47625"/>
              <a:ext cx="1260422" cy="1645019"/>
            </a:xfrm>
            <a:prstGeom prst="rect">
              <a:avLst/>
            </a:prstGeom>
          </p:spPr>
          <p:txBody>
            <a:bodyPr anchor="ctr" rtlCol="false" tIns="50800" lIns="50800" bIns="50800" rIns="50800"/>
            <a:lstStyle/>
            <a:p>
              <a:pPr algn="ctr">
                <a:lnSpc>
                  <a:spcPts val="1746"/>
                </a:lnSpc>
              </a:pPr>
            </a:p>
          </p:txBody>
        </p:sp>
      </p:grpSp>
      <p:grpSp>
        <p:nvGrpSpPr>
          <p:cNvPr name="Group 5" id="5"/>
          <p:cNvGrpSpPr/>
          <p:nvPr/>
        </p:nvGrpSpPr>
        <p:grpSpPr>
          <a:xfrm rot="0">
            <a:off x="1873269" y="2233852"/>
            <a:ext cx="6669364" cy="8053148"/>
            <a:chOff x="0" y="0"/>
            <a:chExt cx="8892485" cy="10737531"/>
          </a:xfrm>
        </p:grpSpPr>
        <p:pic>
          <p:nvPicPr>
            <p:cNvPr name="Picture 6" id="6"/>
            <p:cNvPicPr>
              <a:picLocks noChangeAspect="true"/>
            </p:cNvPicPr>
            <p:nvPr/>
          </p:nvPicPr>
          <p:blipFill>
            <a:blip r:embed="rId2"/>
            <a:srcRect l="31283" t="0" r="13470" b="0"/>
            <a:stretch>
              <a:fillRect/>
            </a:stretch>
          </p:blipFill>
          <p:spPr>
            <a:xfrm flipH="false" flipV="false">
              <a:off x="0" y="0"/>
              <a:ext cx="8892485" cy="10737531"/>
            </a:xfrm>
            <a:prstGeom prst="rect">
              <a:avLst/>
            </a:prstGeom>
          </p:spPr>
        </p:pic>
      </p:grpSp>
      <p:sp>
        <p:nvSpPr>
          <p:cNvPr name="AutoShape 7" id="7"/>
          <p:cNvSpPr/>
          <p:nvPr/>
        </p:nvSpPr>
        <p:spPr>
          <a:xfrm>
            <a:off x="9493720" y="2829381"/>
            <a:ext cx="973931" cy="0"/>
          </a:xfrm>
          <a:prstGeom prst="line">
            <a:avLst/>
          </a:prstGeom>
          <a:ln cap="flat" w="95250">
            <a:solidFill>
              <a:srgbClr val="183064"/>
            </a:solidFill>
            <a:prstDash val="solid"/>
            <a:headEnd type="none" len="sm" w="sm"/>
            <a:tailEnd type="none" len="sm" w="sm"/>
          </a:ln>
        </p:spPr>
      </p:sp>
      <p:sp>
        <p:nvSpPr>
          <p:cNvPr name="Freeform 8" id="8"/>
          <p:cNvSpPr/>
          <p:nvPr/>
        </p:nvSpPr>
        <p:spPr>
          <a:xfrm flipH="false" flipV="false" rot="0">
            <a:off x="16749721" y="9549076"/>
            <a:ext cx="509579" cy="127395"/>
          </a:xfrm>
          <a:custGeom>
            <a:avLst/>
            <a:gdLst/>
            <a:ahLst/>
            <a:cxnLst/>
            <a:rect r="r" b="b" t="t" l="l"/>
            <a:pathLst>
              <a:path h="127395" w="509579">
                <a:moveTo>
                  <a:pt x="0" y="0"/>
                </a:moveTo>
                <a:lnTo>
                  <a:pt x="509579" y="0"/>
                </a:lnTo>
                <a:lnTo>
                  <a:pt x="509579" y="127395"/>
                </a:lnTo>
                <a:lnTo>
                  <a:pt x="0" y="12739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9" id="9"/>
          <p:cNvSpPr txBox="true"/>
          <p:nvPr/>
        </p:nvSpPr>
        <p:spPr>
          <a:xfrm rot="0">
            <a:off x="9493720" y="1911171"/>
            <a:ext cx="7765580" cy="842010"/>
          </a:xfrm>
          <a:prstGeom prst="rect">
            <a:avLst/>
          </a:prstGeom>
        </p:spPr>
        <p:txBody>
          <a:bodyPr anchor="t" rtlCol="false" tIns="0" lIns="0" bIns="0" rIns="0">
            <a:spAutoFit/>
          </a:bodyPr>
          <a:lstStyle/>
          <a:p>
            <a:pPr algn="l">
              <a:lnSpc>
                <a:spcPts val="5820"/>
              </a:lnSpc>
            </a:pPr>
            <a:r>
              <a:rPr lang="en-US" sz="6000" b="true">
                <a:solidFill>
                  <a:srgbClr val="000000"/>
                </a:solidFill>
                <a:latin typeface="Poppins Bold"/>
                <a:ea typeface="Poppins Bold"/>
                <a:cs typeface="Poppins Bold"/>
                <a:sym typeface="Poppins Bold"/>
              </a:rPr>
              <a:t>Jenis-jenis Upah</a:t>
            </a:r>
          </a:p>
        </p:txBody>
      </p:sp>
      <p:grpSp>
        <p:nvGrpSpPr>
          <p:cNvPr name="Group 10" id="10"/>
          <p:cNvGrpSpPr/>
          <p:nvPr/>
        </p:nvGrpSpPr>
        <p:grpSpPr>
          <a:xfrm rot="0">
            <a:off x="9493720" y="3275407"/>
            <a:ext cx="6419165" cy="1062303"/>
            <a:chOff x="0" y="0"/>
            <a:chExt cx="8558886" cy="1416404"/>
          </a:xfrm>
        </p:grpSpPr>
        <p:sp>
          <p:nvSpPr>
            <p:cNvPr name="Freeform 11" id="11"/>
            <p:cNvSpPr/>
            <p:nvPr/>
          </p:nvSpPr>
          <p:spPr>
            <a:xfrm flipH="false" flipV="false" rot="0">
              <a:off x="0" y="0"/>
              <a:ext cx="710442" cy="619860"/>
            </a:xfrm>
            <a:custGeom>
              <a:avLst/>
              <a:gdLst/>
              <a:ahLst/>
              <a:cxnLst/>
              <a:rect r="r" b="b" t="t" l="l"/>
              <a:pathLst>
                <a:path h="619860" w="710442">
                  <a:moveTo>
                    <a:pt x="0" y="0"/>
                  </a:moveTo>
                  <a:lnTo>
                    <a:pt x="710442" y="0"/>
                  </a:lnTo>
                  <a:lnTo>
                    <a:pt x="710442" y="619860"/>
                  </a:lnTo>
                  <a:lnTo>
                    <a:pt x="0" y="61986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2" id="12"/>
            <p:cNvSpPr txBox="true"/>
            <p:nvPr/>
          </p:nvSpPr>
          <p:spPr>
            <a:xfrm rot="0">
              <a:off x="1079509" y="591285"/>
              <a:ext cx="7479378" cy="825119"/>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Upah yang jumlahnya dihitung berdasarkan waktu lamanya bekerja.</a:t>
              </a:r>
            </a:p>
          </p:txBody>
        </p:sp>
        <p:sp>
          <p:nvSpPr>
            <p:cNvPr name="TextBox 13" id="13"/>
            <p:cNvSpPr txBox="true"/>
            <p:nvPr/>
          </p:nvSpPr>
          <p:spPr>
            <a:xfrm rot="0">
              <a:off x="1079509" y="39258"/>
              <a:ext cx="7288650" cy="443018"/>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Upah menurut waktu</a:t>
              </a:r>
            </a:p>
          </p:txBody>
        </p:sp>
      </p:grpSp>
      <p:grpSp>
        <p:nvGrpSpPr>
          <p:cNvPr name="Group 14" id="14"/>
          <p:cNvGrpSpPr/>
          <p:nvPr/>
        </p:nvGrpSpPr>
        <p:grpSpPr>
          <a:xfrm rot="0">
            <a:off x="9493720" y="4558666"/>
            <a:ext cx="6419165" cy="1116926"/>
            <a:chOff x="0" y="0"/>
            <a:chExt cx="8558886" cy="1489235"/>
          </a:xfrm>
        </p:grpSpPr>
        <p:sp>
          <p:nvSpPr>
            <p:cNvPr name="Freeform 15" id="15"/>
            <p:cNvSpPr/>
            <p:nvPr/>
          </p:nvSpPr>
          <p:spPr>
            <a:xfrm flipH="false" flipV="false" rot="0">
              <a:off x="0" y="0"/>
              <a:ext cx="710442" cy="619860"/>
            </a:xfrm>
            <a:custGeom>
              <a:avLst/>
              <a:gdLst/>
              <a:ahLst/>
              <a:cxnLst/>
              <a:rect r="r" b="b" t="t" l="l"/>
              <a:pathLst>
                <a:path h="619860" w="710442">
                  <a:moveTo>
                    <a:pt x="0" y="0"/>
                  </a:moveTo>
                  <a:lnTo>
                    <a:pt x="710442" y="0"/>
                  </a:lnTo>
                  <a:lnTo>
                    <a:pt x="710442" y="619860"/>
                  </a:lnTo>
                  <a:lnTo>
                    <a:pt x="0" y="61986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6" id="16"/>
            <p:cNvSpPr txBox="true"/>
            <p:nvPr/>
          </p:nvSpPr>
          <p:spPr>
            <a:xfrm rot="0">
              <a:off x="1079509" y="39258"/>
              <a:ext cx="7288650" cy="443018"/>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Upah menurut hasil</a:t>
              </a:r>
            </a:p>
          </p:txBody>
        </p:sp>
        <p:sp>
          <p:nvSpPr>
            <p:cNvPr name="TextBox 17" id="17"/>
            <p:cNvSpPr txBox="true"/>
            <p:nvPr/>
          </p:nvSpPr>
          <p:spPr>
            <a:xfrm rot="0">
              <a:off x="1079509" y="664116"/>
              <a:ext cx="7479378" cy="825119"/>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Upah berdasarkan hasil produksi yang dilakukan oleh pekerja dalam waktu tertentu.</a:t>
              </a:r>
            </a:p>
          </p:txBody>
        </p:sp>
      </p:grpSp>
      <p:grpSp>
        <p:nvGrpSpPr>
          <p:cNvPr name="Group 18" id="18"/>
          <p:cNvGrpSpPr/>
          <p:nvPr/>
        </p:nvGrpSpPr>
        <p:grpSpPr>
          <a:xfrm rot="0">
            <a:off x="1144557" y="806173"/>
            <a:ext cx="16114743" cy="662027"/>
            <a:chOff x="0" y="0"/>
            <a:chExt cx="21486324" cy="882703"/>
          </a:xfrm>
        </p:grpSpPr>
        <p:sp>
          <p:nvSpPr>
            <p:cNvPr name="TextBox 19" id="19"/>
            <p:cNvSpPr txBox="true"/>
            <p:nvPr/>
          </p:nvSpPr>
          <p:spPr>
            <a:xfrm rot="0">
              <a:off x="16041731" y="334803"/>
              <a:ext cx="5444593" cy="357293"/>
            </a:xfrm>
            <a:prstGeom prst="rect">
              <a:avLst/>
            </a:prstGeom>
          </p:spPr>
          <p:txBody>
            <a:bodyPr anchor="t" rtlCol="false" tIns="0" lIns="0" bIns="0" rIns="0">
              <a:spAutoFit/>
            </a:bodyPr>
            <a:lstStyle/>
            <a:p>
              <a:pPr algn="r">
                <a:lnSpc>
                  <a:spcPts val="1940"/>
                </a:lnSpc>
              </a:pPr>
              <a:r>
                <a:rPr lang="en-US" sz="2000">
                  <a:solidFill>
                    <a:srgbClr val="183064"/>
                  </a:solidFill>
                  <a:latin typeface="Open Sans"/>
                  <a:ea typeface="Open Sans"/>
                  <a:cs typeface="Open Sans"/>
                  <a:sym typeface="Open Sans"/>
                </a:rPr>
                <a:t> BAB 3: Ketenagakerjaan</a:t>
              </a:r>
            </a:p>
          </p:txBody>
        </p:sp>
        <p:sp>
          <p:nvSpPr>
            <p:cNvPr name="Freeform 20" id="20"/>
            <p:cNvSpPr/>
            <p:nvPr/>
          </p:nvSpPr>
          <p:spPr>
            <a:xfrm flipH="false" flipV="false" rot="0">
              <a:off x="0" y="0"/>
              <a:ext cx="873876" cy="882703"/>
            </a:xfrm>
            <a:custGeom>
              <a:avLst/>
              <a:gdLst/>
              <a:ahLst/>
              <a:cxnLst/>
              <a:rect r="r" b="b" t="t" l="l"/>
              <a:pathLst>
                <a:path h="882703" w="873876">
                  <a:moveTo>
                    <a:pt x="0" y="0"/>
                  </a:moveTo>
                  <a:lnTo>
                    <a:pt x="873876" y="0"/>
                  </a:lnTo>
                  <a:lnTo>
                    <a:pt x="873876" y="882703"/>
                  </a:lnTo>
                  <a:lnTo>
                    <a:pt x="0" y="882703"/>
                  </a:lnTo>
                  <a:lnTo>
                    <a:pt x="0" y="0"/>
                  </a:lnTo>
                  <a:close/>
                </a:path>
              </a:pathLst>
            </a:custGeom>
            <a:blipFill>
              <a:blip r:embed="rId7"/>
              <a:stretch>
                <a:fillRect l="0" t="0" r="0" b="0"/>
              </a:stretch>
            </a:blipFill>
          </p:spPr>
        </p:sp>
        <p:sp>
          <p:nvSpPr>
            <p:cNvPr name="TextBox 21" id="21"/>
            <p:cNvSpPr txBox="true"/>
            <p:nvPr/>
          </p:nvSpPr>
          <p:spPr>
            <a:xfrm rot="0">
              <a:off x="971616" y="298349"/>
              <a:ext cx="4221285" cy="357293"/>
            </a:xfrm>
            <a:prstGeom prst="rect">
              <a:avLst/>
            </a:prstGeom>
          </p:spPr>
          <p:txBody>
            <a:bodyPr anchor="t" rtlCol="false" tIns="0" lIns="0" bIns="0" rIns="0">
              <a:spAutoFit/>
            </a:bodyPr>
            <a:lstStyle/>
            <a:p>
              <a:pPr algn="l">
                <a:lnSpc>
                  <a:spcPts val="1940"/>
                </a:lnSpc>
              </a:pPr>
              <a:r>
                <a:rPr lang="en-US" sz="2000">
                  <a:solidFill>
                    <a:srgbClr val="183064"/>
                  </a:solidFill>
                  <a:latin typeface="Open Sans"/>
                  <a:ea typeface="Open Sans"/>
                  <a:cs typeface="Open Sans"/>
                  <a:sym typeface="Open Sans"/>
                </a:rPr>
                <a:t>Universitas Negeri Malang</a:t>
              </a:r>
            </a:p>
          </p:txBody>
        </p:sp>
      </p:grpSp>
      <p:grpSp>
        <p:nvGrpSpPr>
          <p:cNvPr name="Group 22" id="22"/>
          <p:cNvGrpSpPr/>
          <p:nvPr/>
        </p:nvGrpSpPr>
        <p:grpSpPr>
          <a:xfrm rot="0">
            <a:off x="9493720" y="5894667"/>
            <a:ext cx="7256001" cy="1116926"/>
            <a:chOff x="0" y="0"/>
            <a:chExt cx="9674667" cy="1489235"/>
          </a:xfrm>
        </p:grpSpPr>
        <p:sp>
          <p:nvSpPr>
            <p:cNvPr name="Freeform 23" id="23"/>
            <p:cNvSpPr/>
            <p:nvPr/>
          </p:nvSpPr>
          <p:spPr>
            <a:xfrm flipH="false" flipV="false" rot="0">
              <a:off x="0" y="0"/>
              <a:ext cx="710442" cy="619860"/>
            </a:xfrm>
            <a:custGeom>
              <a:avLst/>
              <a:gdLst/>
              <a:ahLst/>
              <a:cxnLst/>
              <a:rect r="r" b="b" t="t" l="l"/>
              <a:pathLst>
                <a:path h="619860" w="710442">
                  <a:moveTo>
                    <a:pt x="0" y="0"/>
                  </a:moveTo>
                  <a:lnTo>
                    <a:pt x="710442" y="0"/>
                  </a:lnTo>
                  <a:lnTo>
                    <a:pt x="710442" y="619860"/>
                  </a:lnTo>
                  <a:lnTo>
                    <a:pt x="0" y="61986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4" id="24"/>
            <p:cNvSpPr txBox="true"/>
            <p:nvPr/>
          </p:nvSpPr>
          <p:spPr>
            <a:xfrm rot="0">
              <a:off x="1079509" y="39258"/>
              <a:ext cx="7288650" cy="443018"/>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Upah borongan</a:t>
              </a:r>
            </a:p>
          </p:txBody>
        </p:sp>
        <p:sp>
          <p:nvSpPr>
            <p:cNvPr name="TextBox 25" id="25"/>
            <p:cNvSpPr txBox="true"/>
            <p:nvPr/>
          </p:nvSpPr>
          <p:spPr>
            <a:xfrm rot="0">
              <a:off x="1079509" y="664116"/>
              <a:ext cx="8595159" cy="825119"/>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Sistem pembayaran upah yang dilakukan dengan kesepakatan di awal antara pemberi kerja dan pekerja.</a:t>
              </a:r>
            </a:p>
          </p:txBody>
        </p:sp>
      </p:grpSp>
      <p:grpSp>
        <p:nvGrpSpPr>
          <p:cNvPr name="Group 26" id="26"/>
          <p:cNvGrpSpPr/>
          <p:nvPr/>
        </p:nvGrpSpPr>
        <p:grpSpPr>
          <a:xfrm rot="0">
            <a:off x="9493720" y="7230668"/>
            <a:ext cx="6419165" cy="1116926"/>
            <a:chOff x="0" y="0"/>
            <a:chExt cx="8558886" cy="1489235"/>
          </a:xfrm>
        </p:grpSpPr>
        <p:sp>
          <p:nvSpPr>
            <p:cNvPr name="Freeform 27" id="27"/>
            <p:cNvSpPr/>
            <p:nvPr/>
          </p:nvSpPr>
          <p:spPr>
            <a:xfrm flipH="false" flipV="false" rot="0">
              <a:off x="0" y="0"/>
              <a:ext cx="710442" cy="619860"/>
            </a:xfrm>
            <a:custGeom>
              <a:avLst/>
              <a:gdLst/>
              <a:ahLst/>
              <a:cxnLst/>
              <a:rect r="r" b="b" t="t" l="l"/>
              <a:pathLst>
                <a:path h="619860" w="710442">
                  <a:moveTo>
                    <a:pt x="0" y="0"/>
                  </a:moveTo>
                  <a:lnTo>
                    <a:pt x="710442" y="0"/>
                  </a:lnTo>
                  <a:lnTo>
                    <a:pt x="710442" y="619860"/>
                  </a:lnTo>
                  <a:lnTo>
                    <a:pt x="0" y="61986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8" id="28"/>
            <p:cNvSpPr txBox="true"/>
            <p:nvPr/>
          </p:nvSpPr>
          <p:spPr>
            <a:xfrm rot="0">
              <a:off x="1079509" y="39258"/>
              <a:ext cx="7288650" cy="443018"/>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Upah dengan sistem bonus</a:t>
              </a:r>
            </a:p>
          </p:txBody>
        </p:sp>
        <p:sp>
          <p:nvSpPr>
            <p:cNvPr name="TextBox 29" id="29"/>
            <p:cNvSpPr txBox="true"/>
            <p:nvPr/>
          </p:nvSpPr>
          <p:spPr>
            <a:xfrm rot="0">
              <a:off x="1079509" y="664116"/>
              <a:ext cx="7479378" cy="825119"/>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Upah tambahan yang diterima pekerja selain upah tetap.</a:t>
              </a:r>
            </a:p>
          </p:txBody>
        </p:sp>
      </p:grpSp>
      <p:grpSp>
        <p:nvGrpSpPr>
          <p:cNvPr name="Group 30" id="30"/>
          <p:cNvGrpSpPr/>
          <p:nvPr/>
        </p:nvGrpSpPr>
        <p:grpSpPr>
          <a:xfrm rot="0">
            <a:off x="9493720" y="8566669"/>
            <a:ext cx="6419165" cy="1116926"/>
            <a:chOff x="0" y="0"/>
            <a:chExt cx="8558886" cy="1489235"/>
          </a:xfrm>
        </p:grpSpPr>
        <p:sp>
          <p:nvSpPr>
            <p:cNvPr name="Freeform 31" id="31"/>
            <p:cNvSpPr/>
            <p:nvPr/>
          </p:nvSpPr>
          <p:spPr>
            <a:xfrm flipH="false" flipV="false" rot="0">
              <a:off x="0" y="0"/>
              <a:ext cx="710442" cy="619860"/>
            </a:xfrm>
            <a:custGeom>
              <a:avLst/>
              <a:gdLst/>
              <a:ahLst/>
              <a:cxnLst/>
              <a:rect r="r" b="b" t="t" l="l"/>
              <a:pathLst>
                <a:path h="619860" w="710442">
                  <a:moveTo>
                    <a:pt x="0" y="0"/>
                  </a:moveTo>
                  <a:lnTo>
                    <a:pt x="710442" y="0"/>
                  </a:lnTo>
                  <a:lnTo>
                    <a:pt x="710442" y="619860"/>
                  </a:lnTo>
                  <a:lnTo>
                    <a:pt x="0" y="61986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32" id="32"/>
            <p:cNvSpPr txBox="true"/>
            <p:nvPr/>
          </p:nvSpPr>
          <p:spPr>
            <a:xfrm rot="0">
              <a:off x="1079509" y="39258"/>
              <a:ext cx="7288650" cy="443018"/>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Upah dengan sistem mitra usaha</a:t>
              </a:r>
            </a:p>
          </p:txBody>
        </p:sp>
        <p:sp>
          <p:nvSpPr>
            <p:cNvPr name="TextBox 33" id="33"/>
            <p:cNvSpPr txBox="true"/>
            <p:nvPr/>
          </p:nvSpPr>
          <p:spPr>
            <a:xfrm rot="0">
              <a:off x="1079509" y="664116"/>
              <a:ext cx="7479378" cy="825119"/>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Upah yang diberikan kepada pekerja berdasarkan hasil kerja sama (kemitraan).</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8657035" y="2834678"/>
            <a:ext cx="973931" cy="0"/>
          </a:xfrm>
          <a:prstGeom prst="line">
            <a:avLst/>
          </a:prstGeom>
          <a:ln cap="flat" w="95250">
            <a:solidFill>
              <a:srgbClr val="183064"/>
            </a:solidFill>
            <a:prstDash val="solid"/>
            <a:headEnd type="none" len="sm" w="sm"/>
            <a:tailEnd type="none" len="sm" w="sm"/>
          </a:ln>
        </p:spPr>
      </p:sp>
      <p:grpSp>
        <p:nvGrpSpPr>
          <p:cNvPr name="Group 3" id="3"/>
          <p:cNvGrpSpPr/>
          <p:nvPr/>
        </p:nvGrpSpPr>
        <p:grpSpPr>
          <a:xfrm rot="0">
            <a:off x="0" y="3592686"/>
            <a:ext cx="9147456" cy="6694314"/>
            <a:chOff x="0" y="0"/>
            <a:chExt cx="2409207" cy="1763112"/>
          </a:xfrm>
        </p:grpSpPr>
        <p:sp>
          <p:nvSpPr>
            <p:cNvPr name="Freeform 4" id="4"/>
            <p:cNvSpPr/>
            <p:nvPr/>
          </p:nvSpPr>
          <p:spPr>
            <a:xfrm flipH="false" flipV="false" rot="0">
              <a:off x="0" y="0"/>
              <a:ext cx="2409207" cy="1763112"/>
            </a:xfrm>
            <a:custGeom>
              <a:avLst/>
              <a:gdLst/>
              <a:ahLst/>
              <a:cxnLst/>
              <a:rect r="r" b="b" t="t" l="l"/>
              <a:pathLst>
                <a:path h="1763112" w="2409207">
                  <a:moveTo>
                    <a:pt x="0" y="0"/>
                  </a:moveTo>
                  <a:lnTo>
                    <a:pt x="2409207" y="0"/>
                  </a:lnTo>
                  <a:lnTo>
                    <a:pt x="2409207" y="1763112"/>
                  </a:lnTo>
                  <a:lnTo>
                    <a:pt x="0" y="1763112"/>
                  </a:lnTo>
                  <a:close/>
                </a:path>
              </a:pathLst>
            </a:custGeom>
            <a:solidFill>
              <a:srgbClr val="183064"/>
            </a:solidFill>
          </p:spPr>
        </p:sp>
        <p:sp>
          <p:nvSpPr>
            <p:cNvPr name="TextBox 5" id="5"/>
            <p:cNvSpPr txBox="true"/>
            <p:nvPr/>
          </p:nvSpPr>
          <p:spPr>
            <a:xfrm>
              <a:off x="0" y="47625"/>
              <a:ext cx="2409207" cy="1715487"/>
            </a:xfrm>
            <a:prstGeom prst="rect">
              <a:avLst/>
            </a:prstGeom>
          </p:spPr>
          <p:txBody>
            <a:bodyPr anchor="ctr" rtlCol="false" tIns="50800" lIns="50800" bIns="50800" rIns="50800"/>
            <a:lstStyle/>
            <a:p>
              <a:pPr algn="ctr">
                <a:lnSpc>
                  <a:spcPts val="1746"/>
                </a:lnSpc>
              </a:pPr>
            </a:p>
          </p:txBody>
        </p:sp>
      </p:grpSp>
      <p:grpSp>
        <p:nvGrpSpPr>
          <p:cNvPr name="Group 6" id="6"/>
          <p:cNvGrpSpPr/>
          <p:nvPr/>
        </p:nvGrpSpPr>
        <p:grpSpPr>
          <a:xfrm rot="0">
            <a:off x="1673149" y="3177578"/>
            <a:ext cx="6259881" cy="3047465"/>
            <a:chOff x="0" y="0"/>
            <a:chExt cx="8346507" cy="4063287"/>
          </a:xfrm>
        </p:grpSpPr>
        <p:pic>
          <p:nvPicPr>
            <p:cNvPr name="Picture 7" id="7"/>
            <p:cNvPicPr>
              <a:picLocks noChangeAspect="true"/>
            </p:cNvPicPr>
            <p:nvPr/>
          </p:nvPicPr>
          <p:blipFill>
            <a:blip r:embed="rId2"/>
            <a:srcRect l="0" t="7612" r="0" b="19386"/>
            <a:stretch>
              <a:fillRect/>
            </a:stretch>
          </p:blipFill>
          <p:spPr>
            <a:xfrm flipH="false" flipV="false">
              <a:off x="0" y="0"/>
              <a:ext cx="8346507" cy="4063287"/>
            </a:xfrm>
            <a:prstGeom prst="rect">
              <a:avLst/>
            </a:prstGeom>
          </p:spPr>
        </p:pic>
      </p:grpSp>
      <p:sp>
        <p:nvSpPr>
          <p:cNvPr name="TextBox 8" id="8"/>
          <p:cNvSpPr txBox="true"/>
          <p:nvPr/>
        </p:nvSpPr>
        <p:spPr>
          <a:xfrm rot="0">
            <a:off x="1028700" y="1965489"/>
            <a:ext cx="16731298" cy="735839"/>
          </a:xfrm>
          <a:prstGeom prst="rect">
            <a:avLst/>
          </a:prstGeom>
        </p:spPr>
        <p:txBody>
          <a:bodyPr anchor="t" rtlCol="false" tIns="0" lIns="0" bIns="0" rIns="0">
            <a:spAutoFit/>
          </a:bodyPr>
          <a:lstStyle/>
          <a:p>
            <a:pPr algn="ctr">
              <a:lnSpc>
                <a:spcPts val="5141"/>
              </a:lnSpc>
            </a:pPr>
            <a:r>
              <a:rPr lang="en-US" sz="5300" b="true">
                <a:solidFill>
                  <a:srgbClr val="000000"/>
                </a:solidFill>
                <a:latin typeface="Poppins Bold"/>
                <a:ea typeface="Poppins Bold"/>
                <a:cs typeface="Poppins Bold"/>
                <a:sym typeface="Poppins Bold"/>
              </a:rPr>
              <a:t>Upah Minimum dan Dewan Pengupahan</a:t>
            </a:r>
          </a:p>
        </p:txBody>
      </p:sp>
      <p:sp>
        <p:nvSpPr>
          <p:cNvPr name="TextBox 9" id="9"/>
          <p:cNvSpPr txBox="true"/>
          <p:nvPr/>
        </p:nvSpPr>
        <p:spPr>
          <a:xfrm rot="0">
            <a:off x="1673149" y="7358031"/>
            <a:ext cx="6259881" cy="1273683"/>
          </a:xfrm>
          <a:prstGeom prst="rect">
            <a:avLst/>
          </a:prstGeom>
        </p:spPr>
        <p:txBody>
          <a:bodyPr anchor="t" rtlCol="false" tIns="0" lIns="0" bIns="0" rIns="0">
            <a:spAutoFit/>
          </a:bodyPr>
          <a:lstStyle/>
          <a:p>
            <a:pPr algn="l">
              <a:lnSpc>
                <a:spcPts val="2556"/>
              </a:lnSpc>
            </a:pPr>
            <a:r>
              <a:rPr lang="en-US" sz="1800">
                <a:solidFill>
                  <a:srgbClr val="FFFFFF"/>
                </a:solidFill>
                <a:latin typeface="Open Sans"/>
                <a:ea typeface="Open Sans"/>
                <a:cs typeface="Open Sans"/>
                <a:sym typeface="Open Sans"/>
              </a:rPr>
              <a:t>Lorem ipsum dolor sit amet, consectetur adipiscing elit. Quisque non elit mauris. Cras euismod, metus ac finibus finibus, felis dui suscipit purus, a maximus leo ligula at dolor. Morbi et malesuada purus.</a:t>
            </a:r>
          </a:p>
        </p:txBody>
      </p:sp>
      <p:sp>
        <p:nvSpPr>
          <p:cNvPr name="TextBox 10" id="10"/>
          <p:cNvSpPr txBox="true"/>
          <p:nvPr/>
        </p:nvSpPr>
        <p:spPr>
          <a:xfrm rot="0">
            <a:off x="9630965" y="4375006"/>
            <a:ext cx="7628335" cy="94983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Lembaga tripartit yang berfungsi memberikan saran, pertimbangan, dan rekomendasi kepada pemerintah pusat (khususnya Menteri Ketenagakerjaan) dalam menetapkan kebijakan pengupahan nasional.</a:t>
            </a:r>
          </a:p>
        </p:txBody>
      </p:sp>
      <p:sp>
        <p:nvSpPr>
          <p:cNvPr name="TextBox 11" id="11"/>
          <p:cNvSpPr txBox="true"/>
          <p:nvPr/>
        </p:nvSpPr>
        <p:spPr>
          <a:xfrm rot="0">
            <a:off x="9630965" y="6196468"/>
            <a:ext cx="8129032" cy="127368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Lem</a:t>
            </a:r>
            <a:r>
              <a:rPr lang="en-US" sz="1800">
                <a:solidFill>
                  <a:srgbClr val="000000"/>
                </a:solidFill>
                <a:latin typeface="Open Sans"/>
                <a:ea typeface="Open Sans"/>
                <a:cs typeface="Open Sans"/>
                <a:sym typeface="Open Sans"/>
              </a:rPr>
              <a:t>baga tripartit di tingkat provinsi yang bertugas memberikan saran, pertimbangan, dan rekomendasi kepada gubernur dalam penetapan kebijakan pengupahan di wilayah provinsi, terutama mengenai Upah Minimum Provinsi (UMP) dan Upah Minimum Kabupaten/Kota (UMK).</a:t>
            </a:r>
          </a:p>
        </p:txBody>
      </p:sp>
      <p:sp>
        <p:nvSpPr>
          <p:cNvPr name="TextBox 12" id="12"/>
          <p:cNvSpPr txBox="true"/>
          <p:nvPr/>
        </p:nvSpPr>
        <p:spPr>
          <a:xfrm rot="0">
            <a:off x="1673149" y="6745947"/>
            <a:ext cx="5397107" cy="344170"/>
          </a:xfrm>
          <a:prstGeom prst="rect">
            <a:avLst/>
          </a:prstGeom>
        </p:spPr>
        <p:txBody>
          <a:bodyPr anchor="t" rtlCol="false" tIns="0" lIns="0" bIns="0" rIns="0">
            <a:spAutoFit/>
          </a:bodyPr>
          <a:lstStyle/>
          <a:p>
            <a:pPr algn="l">
              <a:lnSpc>
                <a:spcPts val="2840"/>
              </a:lnSpc>
            </a:pPr>
            <a:r>
              <a:rPr lang="en-US" sz="2000" b="true">
                <a:solidFill>
                  <a:srgbClr val="FFFFFF"/>
                </a:solidFill>
                <a:latin typeface="Open Sans Bold"/>
                <a:ea typeface="Open Sans Bold"/>
                <a:cs typeface="Open Sans Bold"/>
                <a:sym typeface="Open Sans Bold"/>
              </a:rPr>
              <a:t>Upah minimum</a:t>
            </a:r>
          </a:p>
        </p:txBody>
      </p:sp>
      <p:sp>
        <p:nvSpPr>
          <p:cNvPr name="TextBox 13" id="13"/>
          <p:cNvSpPr txBox="true"/>
          <p:nvPr/>
        </p:nvSpPr>
        <p:spPr>
          <a:xfrm rot="0">
            <a:off x="9630965" y="3849935"/>
            <a:ext cx="5397107"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Dewan Pengupahan Nasional</a:t>
            </a:r>
          </a:p>
        </p:txBody>
      </p:sp>
      <p:sp>
        <p:nvSpPr>
          <p:cNvPr name="TextBox 14" id="14"/>
          <p:cNvSpPr txBox="true"/>
          <p:nvPr/>
        </p:nvSpPr>
        <p:spPr>
          <a:xfrm rot="0">
            <a:off x="9630965" y="5686788"/>
            <a:ext cx="5397107"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Dewan Pengupahan Provinsi</a:t>
            </a:r>
          </a:p>
        </p:txBody>
      </p:sp>
      <p:grpSp>
        <p:nvGrpSpPr>
          <p:cNvPr name="Group 15" id="15"/>
          <p:cNvGrpSpPr/>
          <p:nvPr/>
        </p:nvGrpSpPr>
        <p:grpSpPr>
          <a:xfrm rot="0">
            <a:off x="1144557" y="806173"/>
            <a:ext cx="16114743" cy="662027"/>
            <a:chOff x="0" y="0"/>
            <a:chExt cx="21486324" cy="882703"/>
          </a:xfrm>
        </p:grpSpPr>
        <p:sp>
          <p:nvSpPr>
            <p:cNvPr name="TextBox 16" id="16"/>
            <p:cNvSpPr txBox="true"/>
            <p:nvPr/>
          </p:nvSpPr>
          <p:spPr>
            <a:xfrm rot="0">
              <a:off x="16041731" y="334803"/>
              <a:ext cx="5444593" cy="357293"/>
            </a:xfrm>
            <a:prstGeom prst="rect">
              <a:avLst/>
            </a:prstGeom>
          </p:spPr>
          <p:txBody>
            <a:bodyPr anchor="t" rtlCol="false" tIns="0" lIns="0" bIns="0" rIns="0">
              <a:spAutoFit/>
            </a:bodyPr>
            <a:lstStyle/>
            <a:p>
              <a:pPr algn="r">
                <a:lnSpc>
                  <a:spcPts val="1940"/>
                </a:lnSpc>
              </a:pPr>
              <a:r>
                <a:rPr lang="en-US" sz="2000">
                  <a:solidFill>
                    <a:srgbClr val="183064"/>
                  </a:solidFill>
                  <a:latin typeface="Open Sans"/>
                  <a:ea typeface="Open Sans"/>
                  <a:cs typeface="Open Sans"/>
                  <a:sym typeface="Open Sans"/>
                </a:rPr>
                <a:t> BAB 3: Ketenagakerjaan</a:t>
              </a:r>
            </a:p>
          </p:txBody>
        </p:sp>
        <p:sp>
          <p:nvSpPr>
            <p:cNvPr name="Freeform 17" id="17"/>
            <p:cNvSpPr/>
            <p:nvPr/>
          </p:nvSpPr>
          <p:spPr>
            <a:xfrm flipH="false" flipV="false" rot="0">
              <a:off x="0" y="0"/>
              <a:ext cx="873876" cy="882703"/>
            </a:xfrm>
            <a:custGeom>
              <a:avLst/>
              <a:gdLst/>
              <a:ahLst/>
              <a:cxnLst/>
              <a:rect r="r" b="b" t="t" l="l"/>
              <a:pathLst>
                <a:path h="882703" w="873876">
                  <a:moveTo>
                    <a:pt x="0" y="0"/>
                  </a:moveTo>
                  <a:lnTo>
                    <a:pt x="873876" y="0"/>
                  </a:lnTo>
                  <a:lnTo>
                    <a:pt x="873876" y="882703"/>
                  </a:lnTo>
                  <a:lnTo>
                    <a:pt x="0" y="882703"/>
                  </a:lnTo>
                  <a:lnTo>
                    <a:pt x="0" y="0"/>
                  </a:lnTo>
                  <a:close/>
                </a:path>
              </a:pathLst>
            </a:custGeom>
            <a:blipFill>
              <a:blip r:embed="rId3"/>
              <a:stretch>
                <a:fillRect l="0" t="0" r="0" b="0"/>
              </a:stretch>
            </a:blipFill>
          </p:spPr>
        </p:sp>
        <p:sp>
          <p:nvSpPr>
            <p:cNvPr name="TextBox 18" id="18"/>
            <p:cNvSpPr txBox="true"/>
            <p:nvPr/>
          </p:nvSpPr>
          <p:spPr>
            <a:xfrm rot="0">
              <a:off x="971616" y="298349"/>
              <a:ext cx="4221285" cy="357293"/>
            </a:xfrm>
            <a:prstGeom prst="rect">
              <a:avLst/>
            </a:prstGeom>
          </p:spPr>
          <p:txBody>
            <a:bodyPr anchor="t" rtlCol="false" tIns="0" lIns="0" bIns="0" rIns="0">
              <a:spAutoFit/>
            </a:bodyPr>
            <a:lstStyle/>
            <a:p>
              <a:pPr algn="l">
                <a:lnSpc>
                  <a:spcPts val="1940"/>
                </a:lnSpc>
              </a:pPr>
              <a:r>
                <a:rPr lang="en-US" sz="2000">
                  <a:solidFill>
                    <a:srgbClr val="183064"/>
                  </a:solidFill>
                  <a:latin typeface="Open Sans"/>
                  <a:ea typeface="Open Sans"/>
                  <a:cs typeface="Open Sans"/>
                  <a:sym typeface="Open Sans"/>
                </a:rPr>
                <a:t>Universitas Negeri Malang</a:t>
              </a:r>
            </a:p>
          </p:txBody>
        </p:sp>
      </p:grpSp>
      <p:sp>
        <p:nvSpPr>
          <p:cNvPr name="TextBox 19" id="19"/>
          <p:cNvSpPr txBox="true"/>
          <p:nvPr/>
        </p:nvSpPr>
        <p:spPr>
          <a:xfrm rot="0">
            <a:off x="9630965" y="3248590"/>
            <a:ext cx="5397107" cy="376682"/>
          </a:xfrm>
          <a:prstGeom prst="rect">
            <a:avLst/>
          </a:prstGeom>
        </p:spPr>
        <p:txBody>
          <a:bodyPr anchor="t" rtlCol="false" tIns="0" lIns="0" bIns="0" rIns="0">
            <a:spAutoFit/>
          </a:bodyPr>
          <a:lstStyle/>
          <a:p>
            <a:pPr algn="l">
              <a:lnSpc>
                <a:spcPts val="3123"/>
              </a:lnSpc>
            </a:pPr>
            <a:r>
              <a:rPr lang="en-US" sz="2199" b="true">
                <a:solidFill>
                  <a:srgbClr val="000000"/>
                </a:solidFill>
                <a:latin typeface="Open Sans Bold"/>
                <a:ea typeface="Open Sans Bold"/>
                <a:cs typeface="Open Sans Bold"/>
                <a:sym typeface="Open Sans Bold"/>
              </a:rPr>
              <a:t>Dewan Pengupahan</a:t>
            </a:r>
          </a:p>
        </p:txBody>
      </p:sp>
      <p:sp>
        <p:nvSpPr>
          <p:cNvPr name="TextBox 20" id="20"/>
          <p:cNvSpPr txBox="true"/>
          <p:nvPr/>
        </p:nvSpPr>
        <p:spPr>
          <a:xfrm rot="0">
            <a:off x="9630965" y="8341780"/>
            <a:ext cx="7893238" cy="159753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Lem</a:t>
            </a:r>
            <a:r>
              <a:rPr lang="en-US" sz="1800">
                <a:solidFill>
                  <a:srgbClr val="000000"/>
                </a:solidFill>
                <a:latin typeface="Open Sans"/>
                <a:ea typeface="Open Sans"/>
                <a:cs typeface="Open Sans"/>
                <a:sym typeface="Open Sans"/>
              </a:rPr>
              <a:t>baga tripartit di tingkat kabupaten atau kota yang bertugas memberikan saran, pertimbangan, dan rekomendasi kepada bupati/wali kota dalam hal penetapan kebijakan pengupahan di wilayahnya, terutama dalam mengusulkan Upah Minimum Kabupaten/Kota (UMK) dan Upah Minimum Sektoral Kabupaten/Kota (UMSK) kepada gubernur.</a:t>
            </a:r>
          </a:p>
        </p:txBody>
      </p:sp>
      <p:sp>
        <p:nvSpPr>
          <p:cNvPr name="TextBox 21" id="21"/>
          <p:cNvSpPr txBox="true"/>
          <p:nvPr/>
        </p:nvSpPr>
        <p:spPr>
          <a:xfrm rot="0">
            <a:off x="9630965" y="7832101"/>
            <a:ext cx="4895516"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Dewan Pengupahan Kabupaten/Kota</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788255" y="2877725"/>
            <a:ext cx="973931" cy="0"/>
          </a:xfrm>
          <a:prstGeom prst="line">
            <a:avLst/>
          </a:prstGeom>
          <a:ln cap="flat" w="95250">
            <a:solidFill>
              <a:srgbClr val="183064"/>
            </a:solidFill>
            <a:prstDash val="solid"/>
            <a:headEnd type="none" len="sm" w="sm"/>
            <a:tailEnd type="none" len="sm" w="sm"/>
          </a:ln>
        </p:spPr>
      </p:sp>
      <p:grpSp>
        <p:nvGrpSpPr>
          <p:cNvPr name="Group 3" id="3"/>
          <p:cNvGrpSpPr/>
          <p:nvPr/>
        </p:nvGrpSpPr>
        <p:grpSpPr>
          <a:xfrm rot="0">
            <a:off x="6854644" y="0"/>
            <a:ext cx="4518816" cy="10287000"/>
            <a:chOff x="0" y="0"/>
            <a:chExt cx="6025088" cy="13716000"/>
          </a:xfrm>
        </p:grpSpPr>
        <p:pic>
          <p:nvPicPr>
            <p:cNvPr name="Picture 4" id="4"/>
            <p:cNvPicPr>
              <a:picLocks noChangeAspect="true"/>
            </p:cNvPicPr>
            <p:nvPr/>
          </p:nvPicPr>
          <p:blipFill>
            <a:blip r:embed="rId2"/>
            <a:srcRect l="50089" t="0" r="20607" b="0"/>
            <a:stretch>
              <a:fillRect/>
            </a:stretch>
          </p:blipFill>
          <p:spPr>
            <a:xfrm flipH="false" flipV="false">
              <a:off x="0" y="0"/>
              <a:ext cx="6025088" cy="13716000"/>
            </a:xfrm>
            <a:prstGeom prst="rect">
              <a:avLst/>
            </a:prstGeom>
          </p:spPr>
        </p:pic>
      </p:grpSp>
      <p:sp>
        <p:nvSpPr>
          <p:cNvPr name="TextBox 5" id="5"/>
          <p:cNvSpPr txBox="true"/>
          <p:nvPr/>
        </p:nvSpPr>
        <p:spPr>
          <a:xfrm rot="0">
            <a:off x="584089" y="1847804"/>
            <a:ext cx="6107783" cy="842010"/>
          </a:xfrm>
          <a:prstGeom prst="rect">
            <a:avLst/>
          </a:prstGeom>
        </p:spPr>
        <p:txBody>
          <a:bodyPr anchor="t" rtlCol="false" tIns="0" lIns="0" bIns="0" rIns="0">
            <a:spAutoFit/>
          </a:bodyPr>
          <a:lstStyle/>
          <a:p>
            <a:pPr algn="l">
              <a:lnSpc>
                <a:spcPts val="5820"/>
              </a:lnSpc>
            </a:pPr>
            <a:r>
              <a:rPr lang="en-US" sz="6000" b="true">
                <a:solidFill>
                  <a:srgbClr val="000000"/>
                </a:solidFill>
                <a:latin typeface="Poppins Bold"/>
                <a:ea typeface="Poppins Bold"/>
                <a:cs typeface="Poppins Bold"/>
                <a:sym typeface="Poppins Bold"/>
              </a:rPr>
              <a:t>Pengangguran</a:t>
            </a:r>
          </a:p>
        </p:txBody>
      </p:sp>
      <p:grpSp>
        <p:nvGrpSpPr>
          <p:cNvPr name="Group 6" id="6"/>
          <p:cNvGrpSpPr/>
          <p:nvPr/>
        </p:nvGrpSpPr>
        <p:grpSpPr>
          <a:xfrm rot="0">
            <a:off x="12033746" y="2670764"/>
            <a:ext cx="638027" cy="627058"/>
            <a:chOff x="0" y="0"/>
            <a:chExt cx="850703" cy="836077"/>
          </a:xfrm>
        </p:grpSpPr>
        <p:grpSp>
          <p:nvGrpSpPr>
            <p:cNvPr name="Group 7" id="7"/>
            <p:cNvGrpSpPr/>
            <p:nvPr/>
          </p:nvGrpSpPr>
          <p:grpSpPr>
            <a:xfrm rot="0">
              <a:off x="7313" y="0"/>
              <a:ext cx="836077" cy="836077"/>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9" id="9"/>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sp>
          <p:nvSpPr>
            <p:cNvPr name="TextBox 10" id="10"/>
            <p:cNvSpPr txBox="true"/>
            <p:nvPr/>
          </p:nvSpPr>
          <p:spPr>
            <a:xfrm rot="0">
              <a:off x="0" y="192263"/>
              <a:ext cx="850703" cy="413452"/>
            </a:xfrm>
            <a:prstGeom prst="rect">
              <a:avLst/>
            </a:prstGeom>
          </p:spPr>
          <p:txBody>
            <a:bodyPr anchor="t" rtlCol="false" tIns="0" lIns="0" bIns="0" rIns="0">
              <a:spAutoFit/>
            </a:bodyPr>
            <a:lstStyle/>
            <a:p>
              <a:pPr algn="ctr">
                <a:lnSpc>
                  <a:spcPts val="2696"/>
                </a:lnSpc>
              </a:pPr>
              <a:r>
                <a:rPr lang="en-US" sz="1899" b="true">
                  <a:solidFill>
                    <a:srgbClr val="183064"/>
                  </a:solidFill>
                  <a:latin typeface="Open Sans Bold"/>
                  <a:ea typeface="Open Sans Bold"/>
                  <a:cs typeface="Open Sans Bold"/>
                  <a:sym typeface="Open Sans Bold"/>
                </a:rPr>
                <a:t>01</a:t>
              </a:r>
            </a:p>
          </p:txBody>
        </p:sp>
      </p:grpSp>
      <p:sp>
        <p:nvSpPr>
          <p:cNvPr name="TextBox 11" id="11"/>
          <p:cNvSpPr txBox="true"/>
          <p:nvPr/>
        </p:nvSpPr>
        <p:spPr>
          <a:xfrm rot="0">
            <a:off x="584089" y="7748513"/>
            <a:ext cx="5586457" cy="94983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D</a:t>
            </a:r>
            <a:r>
              <a:rPr lang="en-US" sz="1800">
                <a:solidFill>
                  <a:srgbClr val="000000"/>
                </a:solidFill>
                <a:latin typeface="Open Sans"/>
                <a:ea typeface="Open Sans"/>
                <a:cs typeface="Open Sans"/>
                <a:sym typeface="Open Sans"/>
              </a:rPr>
              <a:t>engan kata lain, pengangguran terjadi ketika jumlah orang yang ingin bekerja lebih banyak daripada jumlah lapangan pekerjaan yang tersedia.</a:t>
            </a:r>
          </a:p>
        </p:txBody>
      </p:sp>
      <p:sp>
        <p:nvSpPr>
          <p:cNvPr name="TextBox 12" id="12"/>
          <p:cNvSpPr txBox="true"/>
          <p:nvPr/>
        </p:nvSpPr>
        <p:spPr>
          <a:xfrm rot="0">
            <a:off x="12913320" y="2609657"/>
            <a:ext cx="4725521" cy="62598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Faktor Demografis: jumlah penduduk, usia, urbanisasi</a:t>
            </a:r>
          </a:p>
        </p:txBody>
      </p:sp>
      <p:grpSp>
        <p:nvGrpSpPr>
          <p:cNvPr name="Group 13" id="13"/>
          <p:cNvGrpSpPr/>
          <p:nvPr/>
        </p:nvGrpSpPr>
        <p:grpSpPr>
          <a:xfrm rot="0">
            <a:off x="0" y="3419332"/>
            <a:ext cx="6914540" cy="3576706"/>
            <a:chOff x="0" y="0"/>
            <a:chExt cx="1821114" cy="942013"/>
          </a:xfrm>
        </p:grpSpPr>
        <p:sp>
          <p:nvSpPr>
            <p:cNvPr name="Freeform 14" id="14"/>
            <p:cNvSpPr/>
            <p:nvPr/>
          </p:nvSpPr>
          <p:spPr>
            <a:xfrm flipH="false" flipV="false" rot="0">
              <a:off x="0" y="0"/>
              <a:ext cx="1821113" cy="942013"/>
            </a:xfrm>
            <a:custGeom>
              <a:avLst/>
              <a:gdLst/>
              <a:ahLst/>
              <a:cxnLst/>
              <a:rect r="r" b="b" t="t" l="l"/>
              <a:pathLst>
                <a:path h="942013" w="1821113">
                  <a:moveTo>
                    <a:pt x="0" y="0"/>
                  </a:moveTo>
                  <a:lnTo>
                    <a:pt x="1821113" y="0"/>
                  </a:lnTo>
                  <a:lnTo>
                    <a:pt x="1821113" y="942013"/>
                  </a:lnTo>
                  <a:lnTo>
                    <a:pt x="0" y="942013"/>
                  </a:lnTo>
                  <a:close/>
                </a:path>
              </a:pathLst>
            </a:custGeom>
            <a:solidFill>
              <a:srgbClr val="183064"/>
            </a:solidFill>
          </p:spPr>
        </p:sp>
        <p:sp>
          <p:nvSpPr>
            <p:cNvPr name="TextBox 15" id="15"/>
            <p:cNvSpPr txBox="true"/>
            <p:nvPr/>
          </p:nvSpPr>
          <p:spPr>
            <a:xfrm>
              <a:off x="0" y="47625"/>
              <a:ext cx="1821114" cy="894388"/>
            </a:xfrm>
            <a:prstGeom prst="rect">
              <a:avLst/>
            </a:prstGeom>
          </p:spPr>
          <p:txBody>
            <a:bodyPr anchor="ctr" rtlCol="false" tIns="50800" lIns="50800" bIns="50800" rIns="50800"/>
            <a:lstStyle/>
            <a:p>
              <a:pPr algn="ctr">
                <a:lnSpc>
                  <a:spcPts val="1746"/>
                </a:lnSpc>
              </a:pPr>
            </a:p>
          </p:txBody>
        </p:sp>
      </p:grpSp>
      <p:sp>
        <p:nvSpPr>
          <p:cNvPr name="TextBox 16" id="16"/>
          <p:cNvSpPr txBox="true"/>
          <p:nvPr/>
        </p:nvSpPr>
        <p:spPr>
          <a:xfrm rot="0">
            <a:off x="600390" y="4023303"/>
            <a:ext cx="4463084" cy="350901"/>
          </a:xfrm>
          <a:prstGeom prst="rect">
            <a:avLst/>
          </a:prstGeom>
        </p:spPr>
        <p:txBody>
          <a:bodyPr anchor="t" rtlCol="false" tIns="0" lIns="0" bIns="0" rIns="0">
            <a:spAutoFit/>
          </a:bodyPr>
          <a:lstStyle/>
          <a:p>
            <a:pPr algn="l">
              <a:lnSpc>
                <a:spcPts val="2982"/>
              </a:lnSpc>
            </a:pPr>
            <a:r>
              <a:rPr lang="en-US" sz="2100" b="true">
                <a:solidFill>
                  <a:srgbClr val="FFFFFF"/>
                </a:solidFill>
                <a:latin typeface="Open Sans Bold"/>
                <a:ea typeface="Open Sans Bold"/>
                <a:cs typeface="Open Sans Bold"/>
                <a:sym typeface="Open Sans Bold"/>
              </a:rPr>
              <a:t>Pengertian Pengangguran</a:t>
            </a:r>
          </a:p>
        </p:txBody>
      </p:sp>
      <p:sp>
        <p:nvSpPr>
          <p:cNvPr name="TextBox 17" id="17"/>
          <p:cNvSpPr txBox="true"/>
          <p:nvPr/>
        </p:nvSpPr>
        <p:spPr>
          <a:xfrm rot="0">
            <a:off x="600390" y="4738440"/>
            <a:ext cx="6091482" cy="1597533"/>
          </a:xfrm>
          <a:prstGeom prst="rect">
            <a:avLst/>
          </a:prstGeom>
        </p:spPr>
        <p:txBody>
          <a:bodyPr anchor="t" rtlCol="false" tIns="0" lIns="0" bIns="0" rIns="0">
            <a:spAutoFit/>
          </a:bodyPr>
          <a:lstStyle/>
          <a:p>
            <a:pPr algn="l">
              <a:lnSpc>
                <a:spcPts val="2556"/>
              </a:lnSpc>
            </a:pPr>
            <a:r>
              <a:rPr lang="en-US" sz="1800">
                <a:solidFill>
                  <a:srgbClr val="FFFFFF"/>
                </a:solidFill>
                <a:latin typeface="Open Sans"/>
                <a:ea typeface="Open Sans"/>
                <a:cs typeface="Open Sans"/>
                <a:sym typeface="Open Sans"/>
              </a:rPr>
              <a:t>Pengangguran adalah keadaan ketika seseorang yang termasuk dalam angkatan kerja (artinya berada pada usia produktif dan mampu bekerja) tidak memiliki pekerjaan, sedang mencari pekerjaan, atau sedang berusaha mendapatkan pekerjaan.</a:t>
            </a:r>
          </a:p>
        </p:txBody>
      </p:sp>
      <p:grpSp>
        <p:nvGrpSpPr>
          <p:cNvPr name="Group 18" id="18"/>
          <p:cNvGrpSpPr/>
          <p:nvPr/>
        </p:nvGrpSpPr>
        <p:grpSpPr>
          <a:xfrm rot="0">
            <a:off x="1144557" y="806173"/>
            <a:ext cx="16114743" cy="662027"/>
            <a:chOff x="0" y="0"/>
            <a:chExt cx="21486324" cy="882703"/>
          </a:xfrm>
        </p:grpSpPr>
        <p:sp>
          <p:nvSpPr>
            <p:cNvPr name="TextBox 19" id="19"/>
            <p:cNvSpPr txBox="true"/>
            <p:nvPr/>
          </p:nvSpPr>
          <p:spPr>
            <a:xfrm rot="0">
              <a:off x="16041731" y="334803"/>
              <a:ext cx="5444593" cy="357293"/>
            </a:xfrm>
            <a:prstGeom prst="rect">
              <a:avLst/>
            </a:prstGeom>
          </p:spPr>
          <p:txBody>
            <a:bodyPr anchor="t" rtlCol="false" tIns="0" lIns="0" bIns="0" rIns="0">
              <a:spAutoFit/>
            </a:bodyPr>
            <a:lstStyle/>
            <a:p>
              <a:pPr algn="r">
                <a:lnSpc>
                  <a:spcPts val="1940"/>
                </a:lnSpc>
              </a:pPr>
              <a:r>
                <a:rPr lang="en-US" sz="2000">
                  <a:solidFill>
                    <a:srgbClr val="183064"/>
                  </a:solidFill>
                  <a:latin typeface="Open Sans"/>
                  <a:ea typeface="Open Sans"/>
                  <a:cs typeface="Open Sans"/>
                  <a:sym typeface="Open Sans"/>
                </a:rPr>
                <a:t> BAB 3: Ketenagakerjaan</a:t>
              </a:r>
            </a:p>
          </p:txBody>
        </p:sp>
        <p:sp>
          <p:nvSpPr>
            <p:cNvPr name="Freeform 20" id="20"/>
            <p:cNvSpPr/>
            <p:nvPr/>
          </p:nvSpPr>
          <p:spPr>
            <a:xfrm flipH="false" flipV="false" rot="0">
              <a:off x="0" y="0"/>
              <a:ext cx="873876" cy="882703"/>
            </a:xfrm>
            <a:custGeom>
              <a:avLst/>
              <a:gdLst/>
              <a:ahLst/>
              <a:cxnLst/>
              <a:rect r="r" b="b" t="t" l="l"/>
              <a:pathLst>
                <a:path h="882703" w="873876">
                  <a:moveTo>
                    <a:pt x="0" y="0"/>
                  </a:moveTo>
                  <a:lnTo>
                    <a:pt x="873876" y="0"/>
                  </a:lnTo>
                  <a:lnTo>
                    <a:pt x="873876" y="882703"/>
                  </a:lnTo>
                  <a:lnTo>
                    <a:pt x="0" y="882703"/>
                  </a:lnTo>
                  <a:lnTo>
                    <a:pt x="0" y="0"/>
                  </a:lnTo>
                  <a:close/>
                </a:path>
              </a:pathLst>
            </a:custGeom>
            <a:blipFill>
              <a:blip r:embed="rId3"/>
              <a:stretch>
                <a:fillRect l="0" t="0" r="0" b="0"/>
              </a:stretch>
            </a:blipFill>
          </p:spPr>
        </p:sp>
        <p:sp>
          <p:nvSpPr>
            <p:cNvPr name="TextBox 21" id="21"/>
            <p:cNvSpPr txBox="true"/>
            <p:nvPr/>
          </p:nvSpPr>
          <p:spPr>
            <a:xfrm rot="0">
              <a:off x="971616" y="298349"/>
              <a:ext cx="4221285" cy="357293"/>
            </a:xfrm>
            <a:prstGeom prst="rect">
              <a:avLst/>
            </a:prstGeom>
          </p:spPr>
          <p:txBody>
            <a:bodyPr anchor="t" rtlCol="false" tIns="0" lIns="0" bIns="0" rIns="0">
              <a:spAutoFit/>
            </a:bodyPr>
            <a:lstStyle/>
            <a:p>
              <a:pPr algn="l">
                <a:lnSpc>
                  <a:spcPts val="1940"/>
                </a:lnSpc>
              </a:pPr>
              <a:r>
                <a:rPr lang="en-US" sz="2000">
                  <a:solidFill>
                    <a:srgbClr val="183064"/>
                  </a:solidFill>
                  <a:latin typeface="Open Sans"/>
                  <a:ea typeface="Open Sans"/>
                  <a:cs typeface="Open Sans"/>
                  <a:sym typeface="Open Sans"/>
                </a:rPr>
                <a:t>Universitas Negeri Malang</a:t>
              </a:r>
            </a:p>
          </p:txBody>
        </p:sp>
      </p:grpSp>
      <p:sp>
        <p:nvSpPr>
          <p:cNvPr name="TextBox 22" id="22"/>
          <p:cNvSpPr txBox="true"/>
          <p:nvPr/>
        </p:nvSpPr>
        <p:spPr>
          <a:xfrm rot="0">
            <a:off x="12059260" y="1832989"/>
            <a:ext cx="4463084" cy="350901"/>
          </a:xfrm>
          <a:prstGeom prst="rect">
            <a:avLst/>
          </a:prstGeom>
        </p:spPr>
        <p:txBody>
          <a:bodyPr anchor="t" rtlCol="false" tIns="0" lIns="0" bIns="0" rIns="0">
            <a:spAutoFit/>
          </a:bodyPr>
          <a:lstStyle/>
          <a:p>
            <a:pPr algn="l">
              <a:lnSpc>
                <a:spcPts val="2982"/>
              </a:lnSpc>
            </a:pPr>
            <a:r>
              <a:rPr lang="en-US" sz="2100" b="true">
                <a:solidFill>
                  <a:srgbClr val="000000"/>
                </a:solidFill>
                <a:latin typeface="Open Sans Bold"/>
                <a:ea typeface="Open Sans Bold"/>
                <a:cs typeface="Open Sans Bold"/>
                <a:sym typeface="Open Sans Bold"/>
              </a:rPr>
              <a:t>Faktor penyebab pengangguran:</a:t>
            </a:r>
          </a:p>
        </p:txBody>
      </p:sp>
      <p:grpSp>
        <p:nvGrpSpPr>
          <p:cNvPr name="Group 23" id="23"/>
          <p:cNvGrpSpPr/>
          <p:nvPr/>
        </p:nvGrpSpPr>
        <p:grpSpPr>
          <a:xfrm rot="0">
            <a:off x="12033746" y="3577465"/>
            <a:ext cx="638027" cy="627058"/>
            <a:chOff x="0" y="0"/>
            <a:chExt cx="850703" cy="836077"/>
          </a:xfrm>
        </p:grpSpPr>
        <p:grpSp>
          <p:nvGrpSpPr>
            <p:cNvPr name="Group 24" id="24"/>
            <p:cNvGrpSpPr/>
            <p:nvPr/>
          </p:nvGrpSpPr>
          <p:grpSpPr>
            <a:xfrm rot="0">
              <a:off x="7313" y="0"/>
              <a:ext cx="836077" cy="836077"/>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26" id="26"/>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sp>
          <p:nvSpPr>
            <p:cNvPr name="TextBox 27" id="27"/>
            <p:cNvSpPr txBox="true"/>
            <p:nvPr/>
          </p:nvSpPr>
          <p:spPr>
            <a:xfrm rot="0">
              <a:off x="0" y="192263"/>
              <a:ext cx="850703" cy="413546"/>
            </a:xfrm>
            <a:prstGeom prst="rect">
              <a:avLst/>
            </a:prstGeom>
          </p:spPr>
          <p:txBody>
            <a:bodyPr anchor="t" rtlCol="false" tIns="0" lIns="0" bIns="0" rIns="0">
              <a:spAutoFit/>
            </a:bodyPr>
            <a:lstStyle/>
            <a:p>
              <a:pPr algn="ctr">
                <a:lnSpc>
                  <a:spcPts val="2696"/>
                </a:lnSpc>
              </a:pPr>
              <a:r>
                <a:rPr lang="en-US" sz="1899" b="true">
                  <a:solidFill>
                    <a:srgbClr val="183064"/>
                  </a:solidFill>
                  <a:latin typeface="Open Sans Bold"/>
                  <a:ea typeface="Open Sans Bold"/>
                  <a:cs typeface="Open Sans Bold"/>
                  <a:sym typeface="Open Sans Bold"/>
                </a:rPr>
                <a:t>02</a:t>
              </a:r>
            </a:p>
          </p:txBody>
        </p:sp>
      </p:grpSp>
      <p:grpSp>
        <p:nvGrpSpPr>
          <p:cNvPr name="Group 28" id="28"/>
          <p:cNvGrpSpPr/>
          <p:nvPr/>
        </p:nvGrpSpPr>
        <p:grpSpPr>
          <a:xfrm rot="0">
            <a:off x="12033746" y="4581724"/>
            <a:ext cx="638027" cy="627058"/>
            <a:chOff x="0" y="0"/>
            <a:chExt cx="850703" cy="836077"/>
          </a:xfrm>
        </p:grpSpPr>
        <p:grpSp>
          <p:nvGrpSpPr>
            <p:cNvPr name="Group 29" id="29"/>
            <p:cNvGrpSpPr/>
            <p:nvPr/>
          </p:nvGrpSpPr>
          <p:grpSpPr>
            <a:xfrm rot="0">
              <a:off x="7313" y="0"/>
              <a:ext cx="836077" cy="836077"/>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31" id="31"/>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sp>
          <p:nvSpPr>
            <p:cNvPr name="TextBox 32" id="32"/>
            <p:cNvSpPr txBox="true"/>
            <p:nvPr/>
          </p:nvSpPr>
          <p:spPr>
            <a:xfrm rot="0">
              <a:off x="0" y="192263"/>
              <a:ext cx="850703" cy="413546"/>
            </a:xfrm>
            <a:prstGeom prst="rect">
              <a:avLst/>
            </a:prstGeom>
          </p:spPr>
          <p:txBody>
            <a:bodyPr anchor="t" rtlCol="false" tIns="0" lIns="0" bIns="0" rIns="0">
              <a:spAutoFit/>
            </a:bodyPr>
            <a:lstStyle/>
            <a:p>
              <a:pPr algn="ctr">
                <a:lnSpc>
                  <a:spcPts val="2696"/>
                </a:lnSpc>
              </a:pPr>
              <a:r>
                <a:rPr lang="en-US" sz="1899" b="true">
                  <a:solidFill>
                    <a:srgbClr val="183064"/>
                  </a:solidFill>
                  <a:latin typeface="Open Sans Bold"/>
                  <a:ea typeface="Open Sans Bold"/>
                  <a:cs typeface="Open Sans Bold"/>
                  <a:sym typeface="Open Sans Bold"/>
                </a:rPr>
                <a:t>03</a:t>
              </a:r>
            </a:p>
          </p:txBody>
        </p:sp>
      </p:grpSp>
      <p:grpSp>
        <p:nvGrpSpPr>
          <p:cNvPr name="Group 33" id="33"/>
          <p:cNvGrpSpPr/>
          <p:nvPr/>
        </p:nvGrpSpPr>
        <p:grpSpPr>
          <a:xfrm rot="0">
            <a:off x="12033746" y="5656457"/>
            <a:ext cx="638027" cy="627058"/>
            <a:chOff x="0" y="0"/>
            <a:chExt cx="850703" cy="836077"/>
          </a:xfrm>
        </p:grpSpPr>
        <p:grpSp>
          <p:nvGrpSpPr>
            <p:cNvPr name="Group 34" id="34"/>
            <p:cNvGrpSpPr/>
            <p:nvPr/>
          </p:nvGrpSpPr>
          <p:grpSpPr>
            <a:xfrm rot="0">
              <a:off x="7313" y="0"/>
              <a:ext cx="836077" cy="836077"/>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36" id="36"/>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sp>
          <p:nvSpPr>
            <p:cNvPr name="TextBox 37" id="37"/>
            <p:cNvSpPr txBox="true"/>
            <p:nvPr/>
          </p:nvSpPr>
          <p:spPr>
            <a:xfrm rot="0">
              <a:off x="0" y="192263"/>
              <a:ext cx="850703" cy="413546"/>
            </a:xfrm>
            <a:prstGeom prst="rect">
              <a:avLst/>
            </a:prstGeom>
          </p:spPr>
          <p:txBody>
            <a:bodyPr anchor="t" rtlCol="false" tIns="0" lIns="0" bIns="0" rIns="0">
              <a:spAutoFit/>
            </a:bodyPr>
            <a:lstStyle/>
            <a:p>
              <a:pPr algn="ctr">
                <a:lnSpc>
                  <a:spcPts val="2696"/>
                </a:lnSpc>
              </a:pPr>
              <a:r>
                <a:rPr lang="en-US" sz="1899" b="true">
                  <a:solidFill>
                    <a:srgbClr val="183064"/>
                  </a:solidFill>
                  <a:latin typeface="Open Sans Bold"/>
                  <a:ea typeface="Open Sans Bold"/>
                  <a:cs typeface="Open Sans Bold"/>
                  <a:sym typeface="Open Sans Bold"/>
                </a:rPr>
                <a:t>04</a:t>
              </a:r>
            </a:p>
          </p:txBody>
        </p:sp>
      </p:grpSp>
      <p:grpSp>
        <p:nvGrpSpPr>
          <p:cNvPr name="Group 38" id="38"/>
          <p:cNvGrpSpPr/>
          <p:nvPr/>
        </p:nvGrpSpPr>
        <p:grpSpPr>
          <a:xfrm rot="0">
            <a:off x="12033746" y="6735415"/>
            <a:ext cx="638027" cy="627058"/>
            <a:chOff x="0" y="0"/>
            <a:chExt cx="850703" cy="836077"/>
          </a:xfrm>
        </p:grpSpPr>
        <p:grpSp>
          <p:nvGrpSpPr>
            <p:cNvPr name="Group 39" id="39"/>
            <p:cNvGrpSpPr/>
            <p:nvPr/>
          </p:nvGrpSpPr>
          <p:grpSpPr>
            <a:xfrm rot="0">
              <a:off x="7313" y="0"/>
              <a:ext cx="836077" cy="836077"/>
              <a:chOff x="0" y="0"/>
              <a:chExt cx="812800" cy="812800"/>
            </a:xfrm>
          </p:grpSpPr>
          <p:sp>
            <p:nvSpPr>
              <p:cNvPr name="Freeform 40" id="4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41" id="41"/>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sp>
          <p:nvSpPr>
            <p:cNvPr name="TextBox 42" id="42"/>
            <p:cNvSpPr txBox="true"/>
            <p:nvPr/>
          </p:nvSpPr>
          <p:spPr>
            <a:xfrm rot="0">
              <a:off x="0" y="192263"/>
              <a:ext cx="850703" cy="413546"/>
            </a:xfrm>
            <a:prstGeom prst="rect">
              <a:avLst/>
            </a:prstGeom>
          </p:spPr>
          <p:txBody>
            <a:bodyPr anchor="t" rtlCol="false" tIns="0" lIns="0" bIns="0" rIns="0">
              <a:spAutoFit/>
            </a:bodyPr>
            <a:lstStyle/>
            <a:p>
              <a:pPr algn="ctr">
                <a:lnSpc>
                  <a:spcPts val="2696"/>
                </a:lnSpc>
              </a:pPr>
              <a:r>
                <a:rPr lang="en-US" sz="1899" b="true">
                  <a:solidFill>
                    <a:srgbClr val="183064"/>
                  </a:solidFill>
                  <a:latin typeface="Open Sans Bold"/>
                  <a:ea typeface="Open Sans Bold"/>
                  <a:cs typeface="Open Sans Bold"/>
                  <a:sym typeface="Open Sans Bold"/>
                </a:rPr>
                <a:t>05</a:t>
              </a:r>
            </a:p>
          </p:txBody>
        </p:sp>
      </p:grpSp>
      <p:sp>
        <p:nvSpPr>
          <p:cNvPr name="TextBox 43" id="43"/>
          <p:cNvSpPr txBox="true"/>
          <p:nvPr/>
        </p:nvSpPr>
        <p:spPr>
          <a:xfrm rot="0">
            <a:off x="12938833" y="3578540"/>
            <a:ext cx="4968349" cy="62598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Faktor Ekonomi: krisis ekonomi, pertumbuhan ekonomi lambat, rendahnya investasi</a:t>
            </a:r>
          </a:p>
        </p:txBody>
      </p:sp>
      <p:sp>
        <p:nvSpPr>
          <p:cNvPr name="TextBox 44" id="44"/>
          <p:cNvSpPr txBox="true"/>
          <p:nvPr/>
        </p:nvSpPr>
        <p:spPr>
          <a:xfrm rot="0">
            <a:off x="12938833" y="4623950"/>
            <a:ext cx="4968349" cy="62598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 Faktor Struktural: adanya perubahan struktur ekonomi (</a:t>
            </a:r>
            <a:r>
              <a:rPr lang="en-US" sz="1800" i="true">
                <a:solidFill>
                  <a:srgbClr val="000000"/>
                </a:solidFill>
                <a:latin typeface="Open Sans Italics"/>
                <a:ea typeface="Open Sans Italics"/>
                <a:cs typeface="Open Sans Italics"/>
                <a:sym typeface="Open Sans Italics"/>
              </a:rPr>
              <a:t>ex. agriculture ke industrial)</a:t>
            </a:r>
          </a:p>
        </p:txBody>
      </p:sp>
      <p:sp>
        <p:nvSpPr>
          <p:cNvPr name="TextBox 45" id="45"/>
          <p:cNvSpPr txBox="true"/>
          <p:nvPr/>
        </p:nvSpPr>
        <p:spPr>
          <a:xfrm rot="0">
            <a:off x="12938833" y="5480782"/>
            <a:ext cx="5189102" cy="94983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Faktor Pendidikan dan Keterampilan: ketidaksesuaian antara kemampuan tenaga kerja dengan kebutuhan dunia kerja.</a:t>
            </a:r>
          </a:p>
        </p:txBody>
      </p:sp>
      <p:grpSp>
        <p:nvGrpSpPr>
          <p:cNvPr name="Group 46" id="46"/>
          <p:cNvGrpSpPr/>
          <p:nvPr/>
        </p:nvGrpSpPr>
        <p:grpSpPr>
          <a:xfrm rot="0">
            <a:off x="12033746" y="7772048"/>
            <a:ext cx="638027" cy="627058"/>
            <a:chOff x="0" y="0"/>
            <a:chExt cx="850703" cy="836077"/>
          </a:xfrm>
        </p:grpSpPr>
        <p:grpSp>
          <p:nvGrpSpPr>
            <p:cNvPr name="Group 47" id="47"/>
            <p:cNvGrpSpPr/>
            <p:nvPr/>
          </p:nvGrpSpPr>
          <p:grpSpPr>
            <a:xfrm rot="0">
              <a:off x="7313" y="0"/>
              <a:ext cx="836077" cy="836077"/>
              <a:chOff x="0" y="0"/>
              <a:chExt cx="812800" cy="812800"/>
            </a:xfrm>
          </p:grpSpPr>
          <p:sp>
            <p:nvSpPr>
              <p:cNvPr name="Freeform 48" id="4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49" id="49"/>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sp>
          <p:nvSpPr>
            <p:cNvPr name="TextBox 50" id="50"/>
            <p:cNvSpPr txBox="true"/>
            <p:nvPr/>
          </p:nvSpPr>
          <p:spPr>
            <a:xfrm rot="0">
              <a:off x="0" y="192263"/>
              <a:ext cx="850703" cy="413546"/>
            </a:xfrm>
            <a:prstGeom prst="rect">
              <a:avLst/>
            </a:prstGeom>
          </p:spPr>
          <p:txBody>
            <a:bodyPr anchor="t" rtlCol="false" tIns="0" lIns="0" bIns="0" rIns="0">
              <a:spAutoFit/>
            </a:bodyPr>
            <a:lstStyle/>
            <a:p>
              <a:pPr algn="ctr">
                <a:lnSpc>
                  <a:spcPts val="2696"/>
                </a:lnSpc>
              </a:pPr>
              <a:r>
                <a:rPr lang="en-US" sz="1899" b="true">
                  <a:solidFill>
                    <a:srgbClr val="183064"/>
                  </a:solidFill>
                  <a:latin typeface="Open Sans Bold"/>
                  <a:ea typeface="Open Sans Bold"/>
                  <a:cs typeface="Open Sans Bold"/>
                  <a:sym typeface="Open Sans Bold"/>
                </a:rPr>
                <a:t>06</a:t>
              </a:r>
            </a:p>
          </p:txBody>
        </p:sp>
      </p:grpSp>
      <p:sp>
        <p:nvSpPr>
          <p:cNvPr name="TextBox 51" id="51"/>
          <p:cNvSpPr txBox="true"/>
          <p:nvPr/>
        </p:nvSpPr>
        <p:spPr>
          <a:xfrm rot="0">
            <a:off x="12913320" y="6736490"/>
            <a:ext cx="5189102" cy="62598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Faktor Teknologi: o</a:t>
            </a:r>
            <a:r>
              <a:rPr lang="en-US" sz="1800">
                <a:solidFill>
                  <a:srgbClr val="000000"/>
                </a:solidFill>
                <a:latin typeface="Open Sans"/>
                <a:ea typeface="Open Sans"/>
                <a:cs typeface="Open Sans"/>
                <a:sym typeface="Open Sans"/>
              </a:rPr>
              <a:t>tomatisasi dan robotisasi (industri padal  modal)</a:t>
            </a:r>
          </a:p>
        </p:txBody>
      </p:sp>
      <p:sp>
        <p:nvSpPr>
          <p:cNvPr name="TextBox 52" id="52"/>
          <p:cNvSpPr txBox="true"/>
          <p:nvPr/>
        </p:nvSpPr>
        <p:spPr>
          <a:xfrm rot="0">
            <a:off x="12913320" y="7743473"/>
            <a:ext cx="5189102" cy="62598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Faktor Teknologi: o</a:t>
            </a:r>
            <a:r>
              <a:rPr lang="en-US" sz="1800">
                <a:solidFill>
                  <a:srgbClr val="000000"/>
                </a:solidFill>
                <a:latin typeface="Open Sans"/>
                <a:ea typeface="Open Sans"/>
                <a:cs typeface="Open Sans"/>
                <a:sym typeface="Open Sans"/>
              </a:rPr>
              <a:t>tomatisasi dan robotisasi (industri padal  modal)</a:t>
            </a:r>
          </a:p>
        </p:txBody>
      </p:sp>
      <p:grpSp>
        <p:nvGrpSpPr>
          <p:cNvPr name="Group 53" id="53"/>
          <p:cNvGrpSpPr/>
          <p:nvPr/>
        </p:nvGrpSpPr>
        <p:grpSpPr>
          <a:xfrm rot="0">
            <a:off x="12059260" y="8884881"/>
            <a:ext cx="638027" cy="627058"/>
            <a:chOff x="0" y="0"/>
            <a:chExt cx="850703" cy="836077"/>
          </a:xfrm>
        </p:grpSpPr>
        <p:grpSp>
          <p:nvGrpSpPr>
            <p:cNvPr name="Group 54" id="54"/>
            <p:cNvGrpSpPr/>
            <p:nvPr/>
          </p:nvGrpSpPr>
          <p:grpSpPr>
            <a:xfrm rot="0">
              <a:off x="7313" y="0"/>
              <a:ext cx="836077" cy="836077"/>
              <a:chOff x="0" y="0"/>
              <a:chExt cx="812800" cy="812800"/>
            </a:xfrm>
          </p:grpSpPr>
          <p:sp>
            <p:nvSpPr>
              <p:cNvPr name="Freeform 55" id="5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A2A"/>
              </a:solidFill>
            </p:spPr>
          </p:sp>
          <p:sp>
            <p:nvSpPr>
              <p:cNvPr name="TextBox 56" id="56"/>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sp>
          <p:nvSpPr>
            <p:cNvPr name="TextBox 57" id="57"/>
            <p:cNvSpPr txBox="true"/>
            <p:nvPr/>
          </p:nvSpPr>
          <p:spPr>
            <a:xfrm rot="0">
              <a:off x="0" y="192263"/>
              <a:ext cx="850703" cy="413546"/>
            </a:xfrm>
            <a:prstGeom prst="rect">
              <a:avLst/>
            </a:prstGeom>
          </p:spPr>
          <p:txBody>
            <a:bodyPr anchor="t" rtlCol="false" tIns="0" lIns="0" bIns="0" rIns="0">
              <a:spAutoFit/>
            </a:bodyPr>
            <a:lstStyle/>
            <a:p>
              <a:pPr algn="ctr">
                <a:lnSpc>
                  <a:spcPts val="2696"/>
                </a:lnSpc>
              </a:pPr>
              <a:r>
                <a:rPr lang="en-US" sz="1899" b="true">
                  <a:solidFill>
                    <a:srgbClr val="183064"/>
                  </a:solidFill>
                  <a:latin typeface="Open Sans Bold"/>
                  <a:ea typeface="Open Sans Bold"/>
                  <a:cs typeface="Open Sans Bold"/>
                  <a:sym typeface="Open Sans Bold"/>
                </a:rPr>
                <a:t>07</a:t>
              </a:r>
            </a:p>
          </p:txBody>
        </p:sp>
      </p:grpSp>
      <p:sp>
        <p:nvSpPr>
          <p:cNvPr name="TextBox 58" id="58"/>
          <p:cNvSpPr txBox="true"/>
          <p:nvPr/>
        </p:nvSpPr>
        <p:spPr>
          <a:xfrm rot="0">
            <a:off x="12913320" y="8709206"/>
            <a:ext cx="5189102" cy="949833"/>
          </a:xfrm>
          <a:prstGeom prst="rect">
            <a:avLst/>
          </a:prstGeom>
        </p:spPr>
        <p:txBody>
          <a:bodyPr anchor="t" rtlCol="false" tIns="0" lIns="0" bIns="0" rIns="0">
            <a:spAutoFit/>
          </a:bodyPr>
          <a:lstStyle/>
          <a:p>
            <a:pPr algn="l">
              <a:lnSpc>
                <a:spcPts val="2556"/>
              </a:lnSpc>
            </a:pPr>
            <a:r>
              <a:rPr lang="en-US" sz="1800">
                <a:solidFill>
                  <a:srgbClr val="000000"/>
                </a:solidFill>
                <a:latin typeface="Open Sans"/>
                <a:ea typeface="Open Sans"/>
                <a:cs typeface="Open Sans"/>
                <a:sym typeface="Open Sans"/>
              </a:rPr>
              <a:t>Faktor sosial budaya: nilai-nilai s</a:t>
            </a:r>
            <a:r>
              <a:rPr lang="en-US" sz="1800">
                <a:solidFill>
                  <a:srgbClr val="000000"/>
                </a:solidFill>
                <a:latin typeface="Open Sans"/>
                <a:ea typeface="Open Sans"/>
                <a:cs typeface="Open Sans"/>
                <a:sym typeface="Open Sans"/>
              </a:rPr>
              <a:t>osial atau pola pikir tertentu (ex. enggan bekerja di sektor informal karena dianggap rendah)</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702160" y="3677594"/>
            <a:ext cx="973931" cy="0"/>
          </a:xfrm>
          <a:prstGeom prst="line">
            <a:avLst/>
          </a:prstGeom>
          <a:ln cap="flat" w="95250">
            <a:solidFill>
              <a:srgbClr val="183064"/>
            </a:solidFill>
            <a:prstDash val="solid"/>
            <a:headEnd type="none" len="sm" w="sm"/>
            <a:tailEnd type="none" len="sm" w="sm"/>
          </a:ln>
        </p:spPr>
      </p:sp>
      <p:sp>
        <p:nvSpPr>
          <p:cNvPr name="TextBox 3" id="3"/>
          <p:cNvSpPr txBox="true"/>
          <p:nvPr/>
        </p:nvSpPr>
        <p:spPr>
          <a:xfrm rot="0">
            <a:off x="3149417" y="1878041"/>
            <a:ext cx="10800751" cy="770255"/>
          </a:xfrm>
          <a:prstGeom prst="rect">
            <a:avLst/>
          </a:prstGeom>
        </p:spPr>
        <p:txBody>
          <a:bodyPr anchor="t" rtlCol="false" tIns="0" lIns="0" bIns="0" rIns="0">
            <a:spAutoFit/>
          </a:bodyPr>
          <a:lstStyle/>
          <a:p>
            <a:pPr algn="ctr">
              <a:lnSpc>
                <a:spcPts val="5335"/>
              </a:lnSpc>
            </a:pPr>
            <a:r>
              <a:rPr lang="en-US" sz="5500" b="true">
                <a:solidFill>
                  <a:srgbClr val="000000"/>
                </a:solidFill>
                <a:latin typeface="Poppins Bold"/>
                <a:ea typeface="Poppins Bold"/>
                <a:cs typeface="Poppins Bold"/>
                <a:sym typeface="Poppins Bold"/>
              </a:rPr>
              <a:t>Jenis-jenis Pengangguran</a:t>
            </a:r>
          </a:p>
        </p:txBody>
      </p:sp>
      <p:sp>
        <p:nvSpPr>
          <p:cNvPr name="TextBox 4" id="4"/>
          <p:cNvSpPr txBox="true"/>
          <p:nvPr/>
        </p:nvSpPr>
        <p:spPr>
          <a:xfrm rot="0">
            <a:off x="1676091" y="4007609"/>
            <a:ext cx="6797622"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Pengangguran Friksional (frictional unemployment)</a:t>
            </a:r>
          </a:p>
        </p:txBody>
      </p:sp>
      <p:sp>
        <p:nvSpPr>
          <p:cNvPr name="TextBox 5" id="5"/>
          <p:cNvSpPr txBox="true"/>
          <p:nvPr/>
        </p:nvSpPr>
        <p:spPr>
          <a:xfrm rot="0">
            <a:off x="10483585" y="3830001"/>
            <a:ext cx="4964423" cy="696595"/>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Pengangguran Musiman (seasonal unemployment)</a:t>
            </a:r>
          </a:p>
        </p:txBody>
      </p:sp>
      <p:sp>
        <p:nvSpPr>
          <p:cNvPr name="TextBox 6" id="6"/>
          <p:cNvSpPr txBox="true"/>
          <p:nvPr/>
        </p:nvSpPr>
        <p:spPr>
          <a:xfrm rot="0">
            <a:off x="1676091" y="6756379"/>
            <a:ext cx="6797622"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Pengangguran Struktural (structural unemployment)</a:t>
            </a:r>
          </a:p>
        </p:txBody>
      </p:sp>
      <p:sp>
        <p:nvSpPr>
          <p:cNvPr name="TextBox 7" id="7"/>
          <p:cNvSpPr txBox="true"/>
          <p:nvPr/>
        </p:nvSpPr>
        <p:spPr>
          <a:xfrm rot="0">
            <a:off x="10483585" y="5637452"/>
            <a:ext cx="4964423" cy="696595"/>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Pengangguran Konjungtural/Siklls (cycle unemployment)</a:t>
            </a:r>
          </a:p>
        </p:txBody>
      </p:sp>
      <p:sp>
        <p:nvSpPr>
          <p:cNvPr name="TextBox 8" id="8"/>
          <p:cNvSpPr txBox="true"/>
          <p:nvPr/>
        </p:nvSpPr>
        <p:spPr>
          <a:xfrm rot="0">
            <a:off x="1676091" y="4701310"/>
            <a:ext cx="6750846" cy="1836706"/>
          </a:xfrm>
          <a:prstGeom prst="rect">
            <a:avLst/>
          </a:prstGeom>
        </p:spPr>
        <p:txBody>
          <a:bodyPr anchor="t" rtlCol="false" tIns="0" lIns="0" bIns="0" rIns="0">
            <a:spAutoFit/>
          </a:bodyPr>
          <a:lstStyle/>
          <a:p>
            <a:pPr algn="just">
              <a:lnSpc>
                <a:spcPts val="2181"/>
              </a:lnSpc>
            </a:pPr>
            <a:r>
              <a:rPr lang="en-US" sz="1535">
                <a:solidFill>
                  <a:srgbClr val="000000"/>
                </a:solidFill>
                <a:latin typeface="Open Sans"/>
                <a:ea typeface="Open Sans"/>
                <a:cs typeface="Open Sans"/>
                <a:sym typeface="Open Sans"/>
              </a:rPr>
              <a:t>Pengangguran jenis ini bersifat sementara, biasanya terjadi karena adanya kesenjangan antara pencari kerja dan kesempatan kerja. Kesenjangan ini dapat berupa kesenjangan waktu, informasi, maupun jarak. Mereka yang termasuk kategori pengangguran sementara umumnya rela menganggur untuk mendapatkan pekerjaan yang lebih baik. Contohnya, seseorang yang selesai sekolah kemudian mencari pekerjaan dan menunggu pekerjaan.</a:t>
            </a:r>
          </a:p>
        </p:txBody>
      </p:sp>
      <p:sp>
        <p:nvSpPr>
          <p:cNvPr name="TextBox 9" id="9"/>
          <p:cNvSpPr txBox="true"/>
          <p:nvPr/>
        </p:nvSpPr>
        <p:spPr>
          <a:xfrm rot="0">
            <a:off x="10483585" y="4569776"/>
            <a:ext cx="4725521" cy="949833"/>
          </a:xfrm>
          <a:prstGeom prst="rect">
            <a:avLst/>
          </a:prstGeom>
        </p:spPr>
        <p:txBody>
          <a:bodyPr anchor="t" rtlCol="false" tIns="0" lIns="0" bIns="0" rIns="0">
            <a:spAutoFit/>
          </a:bodyPr>
          <a:lstStyle/>
          <a:p>
            <a:pPr algn="just">
              <a:lnSpc>
                <a:spcPts val="2556"/>
              </a:lnSpc>
            </a:pPr>
            <a:r>
              <a:rPr lang="en-US" sz="1800">
                <a:solidFill>
                  <a:srgbClr val="000000"/>
                </a:solidFill>
                <a:latin typeface="Open Sans"/>
                <a:ea typeface="Open Sans"/>
                <a:cs typeface="Open Sans"/>
                <a:sym typeface="Open Sans"/>
              </a:rPr>
              <a:t>Pengangguran ini berkaitan erat dengan fluktuasi ekonomi jangka pendek, terutama di sektor pertanian. </a:t>
            </a:r>
          </a:p>
        </p:txBody>
      </p:sp>
      <p:sp>
        <p:nvSpPr>
          <p:cNvPr name="TextBox 10" id="10"/>
          <p:cNvSpPr txBox="true"/>
          <p:nvPr/>
        </p:nvSpPr>
        <p:spPr>
          <a:xfrm rot="0">
            <a:off x="1676091" y="7233899"/>
            <a:ext cx="6797622" cy="1921383"/>
          </a:xfrm>
          <a:prstGeom prst="rect">
            <a:avLst/>
          </a:prstGeom>
        </p:spPr>
        <p:txBody>
          <a:bodyPr anchor="t" rtlCol="false" tIns="0" lIns="0" bIns="0" rIns="0">
            <a:spAutoFit/>
          </a:bodyPr>
          <a:lstStyle/>
          <a:p>
            <a:pPr algn="just">
              <a:lnSpc>
                <a:spcPts val="2556"/>
              </a:lnSpc>
            </a:pPr>
            <a:r>
              <a:rPr lang="en-US" sz="1800">
                <a:solidFill>
                  <a:srgbClr val="000000"/>
                </a:solidFill>
                <a:latin typeface="Open Sans"/>
                <a:ea typeface="Open Sans"/>
                <a:cs typeface="Open Sans"/>
                <a:sym typeface="Open Sans"/>
              </a:rPr>
              <a:t>Pengangguran struktural terjadi akibat perubahan struktur ekonomi yang mengakibatkan ketidaksesuaian keterampilan tenaga kerja dengan kebutuhan industri. Contohnya, industri kimia membutuhkan tenaga kerja dengan pendidikan minimal D3, mampu menggunakan komputer, dan menguasai bahasa Inggris.</a:t>
            </a:r>
          </a:p>
        </p:txBody>
      </p:sp>
      <p:sp>
        <p:nvSpPr>
          <p:cNvPr name="TextBox 11" id="11"/>
          <p:cNvSpPr txBox="true"/>
          <p:nvPr/>
        </p:nvSpPr>
        <p:spPr>
          <a:xfrm rot="0">
            <a:off x="10483585" y="6452349"/>
            <a:ext cx="4725521" cy="1273683"/>
          </a:xfrm>
          <a:prstGeom prst="rect">
            <a:avLst/>
          </a:prstGeom>
        </p:spPr>
        <p:txBody>
          <a:bodyPr anchor="t" rtlCol="false" tIns="0" lIns="0" bIns="0" rIns="0">
            <a:spAutoFit/>
          </a:bodyPr>
          <a:lstStyle/>
          <a:p>
            <a:pPr algn="just">
              <a:lnSpc>
                <a:spcPts val="2556"/>
              </a:lnSpc>
            </a:pPr>
            <a:r>
              <a:rPr lang="en-US" sz="1800">
                <a:solidFill>
                  <a:srgbClr val="000000"/>
                </a:solidFill>
                <a:latin typeface="Open Sans"/>
                <a:ea typeface="Open Sans"/>
                <a:cs typeface="Open Sans"/>
                <a:sym typeface="Open Sans"/>
              </a:rPr>
              <a:t>Pengangguran ini timbul karena adanya gelombang naik turunnya kehidupan ekonomi, seperti terjadinya resesi dan depresi.</a:t>
            </a:r>
          </a:p>
        </p:txBody>
      </p:sp>
      <p:grpSp>
        <p:nvGrpSpPr>
          <p:cNvPr name="Group 12" id="12"/>
          <p:cNvGrpSpPr/>
          <p:nvPr/>
        </p:nvGrpSpPr>
        <p:grpSpPr>
          <a:xfrm rot="0">
            <a:off x="702160" y="4018873"/>
            <a:ext cx="665812" cy="665812"/>
            <a:chOff x="0" y="0"/>
            <a:chExt cx="887749" cy="887749"/>
          </a:xfrm>
        </p:grpSpPr>
        <p:grpSp>
          <p:nvGrpSpPr>
            <p:cNvPr name="Group 13" id="13"/>
            <p:cNvGrpSpPr/>
            <p:nvPr/>
          </p:nvGrpSpPr>
          <p:grpSpPr>
            <a:xfrm rot="0">
              <a:off x="0" y="0"/>
              <a:ext cx="887749" cy="887749"/>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83064"/>
              </a:solidFill>
            </p:spPr>
          </p:sp>
          <p:sp>
            <p:nvSpPr>
              <p:cNvPr name="TextBox 15" id="15"/>
              <p:cNvSpPr txBox="true"/>
              <p:nvPr/>
            </p:nvSpPr>
            <p:spPr>
              <a:xfrm>
                <a:off x="76200" y="123825"/>
                <a:ext cx="660400" cy="612775"/>
              </a:xfrm>
              <a:prstGeom prst="rect">
                <a:avLst/>
              </a:prstGeom>
            </p:spPr>
            <p:txBody>
              <a:bodyPr anchor="ctr" rtlCol="false" tIns="35878" lIns="35878" bIns="35878" rIns="35878"/>
              <a:lstStyle/>
              <a:p>
                <a:pPr algn="ctr">
                  <a:lnSpc>
                    <a:spcPts val="1746"/>
                  </a:lnSpc>
                </a:pPr>
              </a:p>
            </p:txBody>
          </p:sp>
        </p:grpSp>
        <p:sp>
          <p:nvSpPr>
            <p:cNvPr name="TextBox 16" id="16"/>
            <p:cNvSpPr txBox="true"/>
            <p:nvPr/>
          </p:nvSpPr>
          <p:spPr>
            <a:xfrm rot="0">
              <a:off x="11719" y="260777"/>
              <a:ext cx="864312" cy="394770"/>
            </a:xfrm>
            <a:prstGeom prst="rect">
              <a:avLst/>
            </a:prstGeom>
          </p:spPr>
          <p:txBody>
            <a:bodyPr anchor="t" rtlCol="false" tIns="0" lIns="0" bIns="0" rIns="0">
              <a:spAutoFit/>
            </a:bodyPr>
            <a:lstStyle/>
            <a:p>
              <a:pPr algn="ctr">
                <a:lnSpc>
                  <a:spcPts val="2055"/>
                </a:lnSpc>
              </a:pPr>
              <a:r>
                <a:rPr lang="en-US" sz="2118" b="true">
                  <a:solidFill>
                    <a:srgbClr val="FACA2A"/>
                  </a:solidFill>
                  <a:latin typeface="Poppins Bold"/>
                  <a:ea typeface="Poppins Bold"/>
                  <a:cs typeface="Poppins Bold"/>
                  <a:sym typeface="Poppins Bold"/>
                </a:rPr>
                <a:t>01</a:t>
              </a:r>
            </a:p>
          </p:txBody>
        </p:sp>
      </p:grpSp>
      <p:grpSp>
        <p:nvGrpSpPr>
          <p:cNvPr name="Group 17" id="17"/>
          <p:cNvGrpSpPr/>
          <p:nvPr/>
        </p:nvGrpSpPr>
        <p:grpSpPr>
          <a:xfrm rot="0">
            <a:off x="695794" y="6705695"/>
            <a:ext cx="665812" cy="665812"/>
            <a:chOff x="0" y="0"/>
            <a:chExt cx="887749" cy="887749"/>
          </a:xfrm>
        </p:grpSpPr>
        <p:grpSp>
          <p:nvGrpSpPr>
            <p:cNvPr name="Group 18" id="18"/>
            <p:cNvGrpSpPr/>
            <p:nvPr/>
          </p:nvGrpSpPr>
          <p:grpSpPr>
            <a:xfrm rot="0">
              <a:off x="0" y="0"/>
              <a:ext cx="887749" cy="887749"/>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83064"/>
              </a:solidFill>
            </p:spPr>
          </p:sp>
          <p:sp>
            <p:nvSpPr>
              <p:cNvPr name="TextBox 20" id="20"/>
              <p:cNvSpPr txBox="true"/>
              <p:nvPr/>
            </p:nvSpPr>
            <p:spPr>
              <a:xfrm>
                <a:off x="76200" y="123825"/>
                <a:ext cx="660400" cy="612775"/>
              </a:xfrm>
              <a:prstGeom prst="rect">
                <a:avLst/>
              </a:prstGeom>
            </p:spPr>
            <p:txBody>
              <a:bodyPr anchor="ctr" rtlCol="false" tIns="35878" lIns="35878" bIns="35878" rIns="35878"/>
              <a:lstStyle/>
              <a:p>
                <a:pPr algn="ctr">
                  <a:lnSpc>
                    <a:spcPts val="1746"/>
                  </a:lnSpc>
                </a:pPr>
              </a:p>
            </p:txBody>
          </p:sp>
        </p:grpSp>
        <p:sp>
          <p:nvSpPr>
            <p:cNvPr name="TextBox 21" id="21"/>
            <p:cNvSpPr txBox="true"/>
            <p:nvPr/>
          </p:nvSpPr>
          <p:spPr>
            <a:xfrm rot="0">
              <a:off x="11719" y="260777"/>
              <a:ext cx="864312" cy="394770"/>
            </a:xfrm>
            <a:prstGeom prst="rect">
              <a:avLst/>
            </a:prstGeom>
          </p:spPr>
          <p:txBody>
            <a:bodyPr anchor="t" rtlCol="false" tIns="0" lIns="0" bIns="0" rIns="0">
              <a:spAutoFit/>
            </a:bodyPr>
            <a:lstStyle/>
            <a:p>
              <a:pPr algn="ctr">
                <a:lnSpc>
                  <a:spcPts val="2055"/>
                </a:lnSpc>
              </a:pPr>
              <a:r>
                <a:rPr lang="en-US" sz="2118" b="true">
                  <a:solidFill>
                    <a:srgbClr val="FACA2A"/>
                  </a:solidFill>
                  <a:latin typeface="Poppins Bold"/>
                  <a:ea typeface="Poppins Bold"/>
                  <a:cs typeface="Poppins Bold"/>
                  <a:sym typeface="Poppins Bold"/>
                </a:rPr>
                <a:t>02</a:t>
              </a:r>
            </a:p>
          </p:txBody>
        </p:sp>
      </p:grpSp>
      <p:grpSp>
        <p:nvGrpSpPr>
          <p:cNvPr name="Group 22" id="22"/>
          <p:cNvGrpSpPr/>
          <p:nvPr/>
        </p:nvGrpSpPr>
        <p:grpSpPr>
          <a:xfrm rot="0">
            <a:off x="16367559" y="0"/>
            <a:ext cx="1920441" cy="10287000"/>
            <a:chOff x="0" y="0"/>
            <a:chExt cx="505795" cy="2709333"/>
          </a:xfrm>
        </p:grpSpPr>
        <p:sp>
          <p:nvSpPr>
            <p:cNvPr name="Freeform 23" id="23"/>
            <p:cNvSpPr/>
            <p:nvPr/>
          </p:nvSpPr>
          <p:spPr>
            <a:xfrm flipH="false" flipV="false" rot="0">
              <a:off x="0" y="0"/>
              <a:ext cx="505795" cy="2709333"/>
            </a:xfrm>
            <a:custGeom>
              <a:avLst/>
              <a:gdLst/>
              <a:ahLst/>
              <a:cxnLst/>
              <a:rect r="r" b="b" t="t" l="l"/>
              <a:pathLst>
                <a:path h="2709333" w="505795">
                  <a:moveTo>
                    <a:pt x="0" y="0"/>
                  </a:moveTo>
                  <a:lnTo>
                    <a:pt x="505795" y="0"/>
                  </a:lnTo>
                  <a:lnTo>
                    <a:pt x="505795" y="2709333"/>
                  </a:lnTo>
                  <a:lnTo>
                    <a:pt x="0" y="2709333"/>
                  </a:lnTo>
                  <a:close/>
                </a:path>
              </a:pathLst>
            </a:custGeom>
            <a:solidFill>
              <a:srgbClr val="183064"/>
            </a:solidFill>
          </p:spPr>
        </p:sp>
        <p:sp>
          <p:nvSpPr>
            <p:cNvPr name="TextBox 24" id="24"/>
            <p:cNvSpPr txBox="true"/>
            <p:nvPr/>
          </p:nvSpPr>
          <p:spPr>
            <a:xfrm>
              <a:off x="0" y="47625"/>
              <a:ext cx="505795" cy="2661708"/>
            </a:xfrm>
            <a:prstGeom prst="rect">
              <a:avLst/>
            </a:prstGeom>
          </p:spPr>
          <p:txBody>
            <a:bodyPr anchor="ctr" rtlCol="false" tIns="50800" lIns="50800" bIns="50800" rIns="50800"/>
            <a:lstStyle/>
            <a:p>
              <a:pPr algn="ctr">
                <a:lnSpc>
                  <a:spcPts val="1746"/>
                </a:lnSpc>
              </a:pPr>
            </a:p>
          </p:txBody>
        </p:sp>
      </p:grpSp>
      <p:sp>
        <p:nvSpPr>
          <p:cNvPr name="Freeform 25" id="25"/>
          <p:cNvSpPr/>
          <p:nvPr/>
        </p:nvSpPr>
        <p:spPr>
          <a:xfrm flipH="false" flipV="false" rot="0">
            <a:off x="16749721" y="9058699"/>
            <a:ext cx="509579" cy="127395"/>
          </a:xfrm>
          <a:custGeom>
            <a:avLst/>
            <a:gdLst/>
            <a:ahLst/>
            <a:cxnLst/>
            <a:rect r="r" b="b" t="t" l="l"/>
            <a:pathLst>
              <a:path h="127395" w="509579">
                <a:moveTo>
                  <a:pt x="0" y="0"/>
                </a:moveTo>
                <a:lnTo>
                  <a:pt x="509579" y="0"/>
                </a:lnTo>
                <a:lnTo>
                  <a:pt x="509579" y="127395"/>
                </a:lnTo>
                <a:lnTo>
                  <a:pt x="0" y="1273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6" id="26"/>
          <p:cNvGrpSpPr/>
          <p:nvPr/>
        </p:nvGrpSpPr>
        <p:grpSpPr>
          <a:xfrm rot="0">
            <a:off x="1144557" y="806173"/>
            <a:ext cx="16114743" cy="662027"/>
            <a:chOff x="0" y="0"/>
            <a:chExt cx="21486324" cy="882703"/>
          </a:xfrm>
        </p:grpSpPr>
        <p:sp>
          <p:nvSpPr>
            <p:cNvPr name="TextBox 27" id="27"/>
            <p:cNvSpPr txBox="true"/>
            <p:nvPr/>
          </p:nvSpPr>
          <p:spPr>
            <a:xfrm rot="0">
              <a:off x="16041731" y="334803"/>
              <a:ext cx="5444593" cy="357293"/>
            </a:xfrm>
            <a:prstGeom prst="rect">
              <a:avLst/>
            </a:prstGeom>
          </p:spPr>
          <p:txBody>
            <a:bodyPr anchor="t" rtlCol="false" tIns="0" lIns="0" bIns="0" rIns="0">
              <a:spAutoFit/>
            </a:bodyPr>
            <a:lstStyle/>
            <a:p>
              <a:pPr algn="r">
                <a:lnSpc>
                  <a:spcPts val="1940"/>
                </a:lnSpc>
              </a:pPr>
              <a:r>
                <a:rPr lang="en-US" sz="2000">
                  <a:solidFill>
                    <a:srgbClr val="183064"/>
                  </a:solidFill>
                  <a:latin typeface="Open Sans"/>
                  <a:ea typeface="Open Sans"/>
                  <a:cs typeface="Open Sans"/>
                  <a:sym typeface="Open Sans"/>
                </a:rPr>
                <a:t> BAB 3: Ketenaga</a:t>
              </a:r>
              <a:r>
                <a:rPr lang="en-US" sz="2000">
                  <a:solidFill>
                    <a:srgbClr val="FFFFFF"/>
                  </a:solidFill>
                  <a:latin typeface="Open Sans"/>
                  <a:ea typeface="Open Sans"/>
                  <a:cs typeface="Open Sans"/>
                  <a:sym typeface="Open Sans"/>
                </a:rPr>
                <a:t>kerjaan</a:t>
              </a:r>
            </a:p>
          </p:txBody>
        </p:sp>
        <p:sp>
          <p:nvSpPr>
            <p:cNvPr name="Freeform 28" id="28"/>
            <p:cNvSpPr/>
            <p:nvPr/>
          </p:nvSpPr>
          <p:spPr>
            <a:xfrm flipH="false" flipV="false" rot="0">
              <a:off x="0" y="0"/>
              <a:ext cx="873876" cy="882703"/>
            </a:xfrm>
            <a:custGeom>
              <a:avLst/>
              <a:gdLst/>
              <a:ahLst/>
              <a:cxnLst/>
              <a:rect r="r" b="b" t="t" l="l"/>
              <a:pathLst>
                <a:path h="882703" w="873876">
                  <a:moveTo>
                    <a:pt x="0" y="0"/>
                  </a:moveTo>
                  <a:lnTo>
                    <a:pt x="873876" y="0"/>
                  </a:lnTo>
                  <a:lnTo>
                    <a:pt x="873876" y="882703"/>
                  </a:lnTo>
                  <a:lnTo>
                    <a:pt x="0" y="882703"/>
                  </a:lnTo>
                  <a:lnTo>
                    <a:pt x="0" y="0"/>
                  </a:lnTo>
                  <a:close/>
                </a:path>
              </a:pathLst>
            </a:custGeom>
            <a:blipFill>
              <a:blip r:embed="rId4"/>
              <a:stretch>
                <a:fillRect l="0" t="0" r="0" b="0"/>
              </a:stretch>
            </a:blipFill>
          </p:spPr>
        </p:sp>
        <p:sp>
          <p:nvSpPr>
            <p:cNvPr name="TextBox 29" id="29"/>
            <p:cNvSpPr txBox="true"/>
            <p:nvPr/>
          </p:nvSpPr>
          <p:spPr>
            <a:xfrm rot="0">
              <a:off x="971616" y="298349"/>
              <a:ext cx="4221285" cy="357293"/>
            </a:xfrm>
            <a:prstGeom prst="rect">
              <a:avLst/>
            </a:prstGeom>
          </p:spPr>
          <p:txBody>
            <a:bodyPr anchor="t" rtlCol="false" tIns="0" lIns="0" bIns="0" rIns="0">
              <a:spAutoFit/>
            </a:bodyPr>
            <a:lstStyle/>
            <a:p>
              <a:pPr algn="l">
                <a:lnSpc>
                  <a:spcPts val="1940"/>
                </a:lnSpc>
              </a:pPr>
              <a:r>
                <a:rPr lang="en-US" sz="2000">
                  <a:solidFill>
                    <a:srgbClr val="183064"/>
                  </a:solidFill>
                  <a:latin typeface="Open Sans"/>
                  <a:ea typeface="Open Sans"/>
                  <a:cs typeface="Open Sans"/>
                  <a:sym typeface="Open Sans"/>
                </a:rPr>
                <a:t>Universitas Negeri Malang</a:t>
              </a:r>
            </a:p>
          </p:txBody>
        </p:sp>
      </p:grpSp>
      <p:sp>
        <p:nvSpPr>
          <p:cNvPr name="TextBox 30" id="30"/>
          <p:cNvSpPr txBox="true"/>
          <p:nvPr/>
        </p:nvSpPr>
        <p:spPr>
          <a:xfrm rot="0">
            <a:off x="702160" y="3123948"/>
            <a:ext cx="3882863"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Berdasarkan Penyebabnya</a:t>
            </a:r>
          </a:p>
        </p:txBody>
      </p:sp>
      <p:sp>
        <p:nvSpPr>
          <p:cNvPr name="TextBox 31" id="31"/>
          <p:cNvSpPr txBox="true"/>
          <p:nvPr/>
        </p:nvSpPr>
        <p:spPr>
          <a:xfrm rot="0">
            <a:off x="10511986" y="7754607"/>
            <a:ext cx="4964423"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Pengangguran Teknologi </a:t>
            </a:r>
          </a:p>
        </p:txBody>
      </p:sp>
      <p:sp>
        <p:nvSpPr>
          <p:cNvPr name="TextBox 32" id="32"/>
          <p:cNvSpPr txBox="true"/>
          <p:nvPr/>
        </p:nvSpPr>
        <p:spPr>
          <a:xfrm rot="0">
            <a:off x="10483585" y="8180303"/>
            <a:ext cx="4725521" cy="1273683"/>
          </a:xfrm>
          <a:prstGeom prst="rect">
            <a:avLst/>
          </a:prstGeom>
        </p:spPr>
        <p:txBody>
          <a:bodyPr anchor="t" rtlCol="false" tIns="0" lIns="0" bIns="0" rIns="0">
            <a:spAutoFit/>
          </a:bodyPr>
          <a:lstStyle/>
          <a:p>
            <a:pPr algn="just">
              <a:lnSpc>
                <a:spcPts val="2556"/>
              </a:lnSpc>
            </a:pPr>
            <a:r>
              <a:rPr lang="en-US" sz="1800">
                <a:solidFill>
                  <a:srgbClr val="000000"/>
                </a:solidFill>
                <a:latin typeface="Open Sans"/>
                <a:ea typeface="Open Sans"/>
                <a:cs typeface="Open Sans"/>
                <a:sym typeface="Open Sans"/>
              </a:rPr>
              <a:t>Pengangguran  teknologi merupakan jenis pengangguran yang muncul karena adanya penggunaan mesin dan kemajuan teknologi lainnya.</a:t>
            </a:r>
          </a:p>
        </p:txBody>
      </p:sp>
      <p:grpSp>
        <p:nvGrpSpPr>
          <p:cNvPr name="Group 33" id="33"/>
          <p:cNvGrpSpPr/>
          <p:nvPr/>
        </p:nvGrpSpPr>
        <p:grpSpPr>
          <a:xfrm rot="0">
            <a:off x="9444851" y="3932539"/>
            <a:ext cx="665812" cy="665825"/>
            <a:chOff x="0" y="0"/>
            <a:chExt cx="887749" cy="887767"/>
          </a:xfrm>
        </p:grpSpPr>
        <p:grpSp>
          <p:nvGrpSpPr>
            <p:cNvPr name="Group 34" id="34"/>
            <p:cNvGrpSpPr/>
            <p:nvPr/>
          </p:nvGrpSpPr>
          <p:grpSpPr>
            <a:xfrm rot="0">
              <a:off x="0" y="0"/>
              <a:ext cx="887749" cy="887767"/>
              <a:chOff x="0" y="0"/>
              <a:chExt cx="812800" cy="812816"/>
            </a:xfrm>
          </p:grpSpPr>
          <p:sp>
            <p:nvSpPr>
              <p:cNvPr name="Freeform 35" id="35"/>
              <p:cNvSpPr/>
              <p:nvPr/>
            </p:nvSpPr>
            <p:spPr>
              <a:xfrm flipH="false" flipV="false" rot="0">
                <a:off x="0" y="0"/>
                <a:ext cx="812800" cy="812816"/>
              </a:xfrm>
              <a:custGeom>
                <a:avLst/>
                <a:gdLst/>
                <a:ahLst/>
                <a:cxnLst/>
                <a:rect r="r" b="b" t="t" l="l"/>
                <a:pathLst>
                  <a:path h="812816" w="812800">
                    <a:moveTo>
                      <a:pt x="406400" y="0"/>
                    </a:moveTo>
                    <a:cubicBezTo>
                      <a:pt x="181951" y="0"/>
                      <a:pt x="0" y="181955"/>
                      <a:pt x="0" y="406408"/>
                    </a:cubicBezTo>
                    <a:cubicBezTo>
                      <a:pt x="0" y="630861"/>
                      <a:pt x="181951" y="812816"/>
                      <a:pt x="406400" y="812816"/>
                    </a:cubicBezTo>
                    <a:cubicBezTo>
                      <a:pt x="630849" y="812816"/>
                      <a:pt x="812800" y="630861"/>
                      <a:pt x="812800" y="406408"/>
                    </a:cubicBezTo>
                    <a:cubicBezTo>
                      <a:pt x="812800" y="181955"/>
                      <a:pt x="630849" y="0"/>
                      <a:pt x="406400" y="0"/>
                    </a:cubicBezTo>
                    <a:close/>
                  </a:path>
                </a:pathLst>
              </a:custGeom>
              <a:solidFill>
                <a:srgbClr val="FACA2A"/>
              </a:solidFill>
            </p:spPr>
          </p:sp>
          <p:sp>
            <p:nvSpPr>
              <p:cNvPr name="TextBox 36" id="36"/>
              <p:cNvSpPr txBox="true"/>
              <p:nvPr/>
            </p:nvSpPr>
            <p:spPr>
              <a:xfrm>
                <a:off x="76200" y="123827"/>
                <a:ext cx="660400" cy="612788"/>
              </a:xfrm>
              <a:prstGeom prst="rect">
                <a:avLst/>
              </a:prstGeom>
            </p:spPr>
            <p:txBody>
              <a:bodyPr anchor="ctr" rtlCol="false" tIns="35878" lIns="35878" bIns="35878" rIns="35878"/>
              <a:lstStyle/>
              <a:p>
                <a:pPr algn="ctr">
                  <a:lnSpc>
                    <a:spcPts val="1746"/>
                  </a:lnSpc>
                </a:pPr>
              </a:p>
            </p:txBody>
          </p:sp>
        </p:grpSp>
        <p:sp>
          <p:nvSpPr>
            <p:cNvPr name="TextBox 37" id="37"/>
            <p:cNvSpPr txBox="true"/>
            <p:nvPr/>
          </p:nvSpPr>
          <p:spPr>
            <a:xfrm rot="0">
              <a:off x="11719" y="260777"/>
              <a:ext cx="864312" cy="394788"/>
            </a:xfrm>
            <a:prstGeom prst="rect">
              <a:avLst/>
            </a:prstGeom>
          </p:spPr>
          <p:txBody>
            <a:bodyPr anchor="t" rtlCol="false" tIns="0" lIns="0" bIns="0" rIns="0">
              <a:spAutoFit/>
            </a:bodyPr>
            <a:lstStyle/>
            <a:p>
              <a:pPr algn="ctr">
                <a:lnSpc>
                  <a:spcPts val="2055"/>
                </a:lnSpc>
              </a:pPr>
              <a:r>
                <a:rPr lang="en-US" b="true" sz="2118">
                  <a:solidFill>
                    <a:srgbClr val="183064"/>
                  </a:solidFill>
                  <a:latin typeface="Poppins Bold"/>
                  <a:ea typeface="Poppins Bold"/>
                  <a:cs typeface="Poppins Bold"/>
                  <a:sym typeface="Poppins Bold"/>
                </a:rPr>
                <a:t>03</a:t>
              </a:r>
            </a:p>
          </p:txBody>
        </p:sp>
      </p:grpSp>
      <p:grpSp>
        <p:nvGrpSpPr>
          <p:cNvPr name="Group 38" id="38"/>
          <p:cNvGrpSpPr/>
          <p:nvPr/>
        </p:nvGrpSpPr>
        <p:grpSpPr>
          <a:xfrm rot="0">
            <a:off x="9444851" y="5633951"/>
            <a:ext cx="665812" cy="665825"/>
            <a:chOff x="0" y="0"/>
            <a:chExt cx="887749" cy="887767"/>
          </a:xfrm>
        </p:grpSpPr>
        <p:grpSp>
          <p:nvGrpSpPr>
            <p:cNvPr name="Group 39" id="39"/>
            <p:cNvGrpSpPr/>
            <p:nvPr/>
          </p:nvGrpSpPr>
          <p:grpSpPr>
            <a:xfrm rot="0">
              <a:off x="0" y="0"/>
              <a:ext cx="887749" cy="887767"/>
              <a:chOff x="0" y="0"/>
              <a:chExt cx="812800" cy="812816"/>
            </a:xfrm>
          </p:grpSpPr>
          <p:sp>
            <p:nvSpPr>
              <p:cNvPr name="Freeform 40" id="40"/>
              <p:cNvSpPr/>
              <p:nvPr/>
            </p:nvSpPr>
            <p:spPr>
              <a:xfrm flipH="false" flipV="false" rot="0">
                <a:off x="0" y="0"/>
                <a:ext cx="812800" cy="812816"/>
              </a:xfrm>
              <a:custGeom>
                <a:avLst/>
                <a:gdLst/>
                <a:ahLst/>
                <a:cxnLst/>
                <a:rect r="r" b="b" t="t" l="l"/>
                <a:pathLst>
                  <a:path h="812816" w="812800">
                    <a:moveTo>
                      <a:pt x="406400" y="0"/>
                    </a:moveTo>
                    <a:cubicBezTo>
                      <a:pt x="181951" y="0"/>
                      <a:pt x="0" y="181955"/>
                      <a:pt x="0" y="406408"/>
                    </a:cubicBezTo>
                    <a:cubicBezTo>
                      <a:pt x="0" y="630861"/>
                      <a:pt x="181951" y="812816"/>
                      <a:pt x="406400" y="812816"/>
                    </a:cubicBezTo>
                    <a:cubicBezTo>
                      <a:pt x="630849" y="812816"/>
                      <a:pt x="812800" y="630861"/>
                      <a:pt x="812800" y="406408"/>
                    </a:cubicBezTo>
                    <a:cubicBezTo>
                      <a:pt x="812800" y="181955"/>
                      <a:pt x="630849" y="0"/>
                      <a:pt x="406400" y="0"/>
                    </a:cubicBezTo>
                    <a:close/>
                  </a:path>
                </a:pathLst>
              </a:custGeom>
              <a:solidFill>
                <a:srgbClr val="FACA2A"/>
              </a:solidFill>
            </p:spPr>
          </p:sp>
          <p:sp>
            <p:nvSpPr>
              <p:cNvPr name="TextBox 41" id="41"/>
              <p:cNvSpPr txBox="true"/>
              <p:nvPr/>
            </p:nvSpPr>
            <p:spPr>
              <a:xfrm>
                <a:off x="76200" y="123827"/>
                <a:ext cx="660400" cy="612788"/>
              </a:xfrm>
              <a:prstGeom prst="rect">
                <a:avLst/>
              </a:prstGeom>
            </p:spPr>
            <p:txBody>
              <a:bodyPr anchor="ctr" rtlCol="false" tIns="35878" lIns="35878" bIns="35878" rIns="35878"/>
              <a:lstStyle/>
              <a:p>
                <a:pPr algn="ctr">
                  <a:lnSpc>
                    <a:spcPts val="1746"/>
                  </a:lnSpc>
                </a:pPr>
              </a:p>
            </p:txBody>
          </p:sp>
        </p:grpSp>
        <p:sp>
          <p:nvSpPr>
            <p:cNvPr name="TextBox 42" id="42"/>
            <p:cNvSpPr txBox="true"/>
            <p:nvPr/>
          </p:nvSpPr>
          <p:spPr>
            <a:xfrm rot="0">
              <a:off x="11719" y="260777"/>
              <a:ext cx="864312" cy="394788"/>
            </a:xfrm>
            <a:prstGeom prst="rect">
              <a:avLst/>
            </a:prstGeom>
          </p:spPr>
          <p:txBody>
            <a:bodyPr anchor="t" rtlCol="false" tIns="0" lIns="0" bIns="0" rIns="0">
              <a:spAutoFit/>
            </a:bodyPr>
            <a:lstStyle/>
            <a:p>
              <a:pPr algn="ctr">
                <a:lnSpc>
                  <a:spcPts val="2055"/>
                </a:lnSpc>
              </a:pPr>
              <a:r>
                <a:rPr lang="en-US" sz="2118" b="true">
                  <a:solidFill>
                    <a:srgbClr val="183064"/>
                  </a:solidFill>
                  <a:latin typeface="Poppins Bold"/>
                  <a:ea typeface="Poppins Bold"/>
                  <a:cs typeface="Poppins Bold"/>
                  <a:sym typeface="Poppins Bold"/>
                </a:rPr>
                <a:t>04</a:t>
              </a:r>
            </a:p>
          </p:txBody>
        </p:sp>
      </p:grpSp>
      <p:grpSp>
        <p:nvGrpSpPr>
          <p:cNvPr name="Group 43" id="43"/>
          <p:cNvGrpSpPr/>
          <p:nvPr/>
        </p:nvGrpSpPr>
        <p:grpSpPr>
          <a:xfrm rot="0">
            <a:off x="9444851" y="7585651"/>
            <a:ext cx="665812" cy="665825"/>
            <a:chOff x="0" y="0"/>
            <a:chExt cx="887749" cy="887767"/>
          </a:xfrm>
        </p:grpSpPr>
        <p:grpSp>
          <p:nvGrpSpPr>
            <p:cNvPr name="Group 44" id="44"/>
            <p:cNvGrpSpPr/>
            <p:nvPr/>
          </p:nvGrpSpPr>
          <p:grpSpPr>
            <a:xfrm rot="0">
              <a:off x="0" y="0"/>
              <a:ext cx="887749" cy="887767"/>
              <a:chOff x="0" y="0"/>
              <a:chExt cx="812800" cy="812816"/>
            </a:xfrm>
          </p:grpSpPr>
          <p:sp>
            <p:nvSpPr>
              <p:cNvPr name="Freeform 45" id="45"/>
              <p:cNvSpPr/>
              <p:nvPr/>
            </p:nvSpPr>
            <p:spPr>
              <a:xfrm flipH="false" flipV="false" rot="0">
                <a:off x="0" y="0"/>
                <a:ext cx="812800" cy="812816"/>
              </a:xfrm>
              <a:custGeom>
                <a:avLst/>
                <a:gdLst/>
                <a:ahLst/>
                <a:cxnLst/>
                <a:rect r="r" b="b" t="t" l="l"/>
                <a:pathLst>
                  <a:path h="812816" w="812800">
                    <a:moveTo>
                      <a:pt x="406400" y="0"/>
                    </a:moveTo>
                    <a:cubicBezTo>
                      <a:pt x="181951" y="0"/>
                      <a:pt x="0" y="181955"/>
                      <a:pt x="0" y="406408"/>
                    </a:cubicBezTo>
                    <a:cubicBezTo>
                      <a:pt x="0" y="630861"/>
                      <a:pt x="181951" y="812816"/>
                      <a:pt x="406400" y="812816"/>
                    </a:cubicBezTo>
                    <a:cubicBezTo>
                      <a:pt x="630849" y="812816"/>
                      <a:pt x="812800" y="630861"/>
                      <a:pt x="812800" y="406408"/>
                    </a:cubicBezTo>
                    <a:cubicBezTo>
                      <a:pt x="812800" y="181955"/>
                      <a:pt x="630849" y="0"/>
                      <a:pt x="406400" y="0"/>
                    </a:cubicBezTo>
                    <a:close/>
                  </a:path>
                </a:pathLst>
              </a:custGeom>
              <a:solidFill>
                <a:srgbClr val="FACA2A"/>
              </a:solidFill>
            </p:spPr>
          </p:sp>
          <p:sp>
            <p:nvSpPr>
              <p:cNvPr name="TextBox 46" id="46"/>
              <p:cNvSpPr txBox="true"/>
              <p:nvPr/>
            </p:nvSpPr>
            <p:spPr>
              <a:xfrm>
                <a:off x="76200" y="123827"/>
                <a:ext cx="660400" cy="612788"/>
              </a:xfrm>
              <a:prstGeom prst="rect">
                <a:avLst/>
              </a:prstGeom>
            </p:spPr>
            <p:txBody>
              <a:bodyPr anchor="ctr" rtlCol="false" tIns="35878" lIns="35878" bIns="35878" rIns="35878"/>
              <a:lstStyle/>
              <a:p>
                <a:pPr algn="ctr">
                  <a:lnSpc>
                    <a:spcPts val="1746"/>
                  </a:lnSpc>
                </a:pPr>
              </a:p>
            </p:txBody>
          </p:sp>
        </p:grpSp>
        <p:sp>
          <p:nvSpPr>
            <p:cNvPr name="TextBox 47" id="47"/>
            <p:cNvSpPr txBox="true"/>
            <p:nvPr/>
          </p:nvSpPr>
          <p:spPr>
            <a:xfrm rot="0">
              <a:off x="11719" y="260777"/>
              <a:ext cx="864312" cy="394788"/>
            </a:xfrm>
            <a:prstGeom prst="rect">
              <a:avLst/>
            </a:prstGeom>
          </p:spPr>
          <p:txBody>
            <a:bodyPr anchor="t" rtlCol="false" tIns="0" lIns="0" bIns="0" rIns="0">
              <a:spAutoFit/>
            </a:bodyPr>
            <a:lstStyle/>
            <a:p>
              <a:pPr algn="ctr">
                <a:lnSpc>
                  <a:spcPts val="2055"/>
                </a:lnSpc>
              </a:pPr>
              <a:r>
                <a:rPr lang="en-US" sz="2118" b="true">
                  <a:solidFill>
                    <a:srgbClr val="183064"/>
                  </a:solidFill>
                  <a:latin typeface="Poppins Bold"/>
                  <a:ea typeface="Poppins Bold"/>
                  <a:cs typeface="Poppins Bold"/>
                  <a:sym typeface="Poppins Bold"/>
                </a:rPr>
                <a:t>05</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702160" y="3677594"/>
            <a:ext cx="973931" cy="0"/>
          </a:xfrm>
          <a:prstGeom prst="line">
            <a:avLst/>
          </a:prstGeom>
          <a:ln cap="flat" w="95250">
            <a:solidFill>
              <a:srgbClr val="183064"/>
            </a:solidFill>
            <a:prstDash val="solid"/>
            <a:headEnd type="none" len="sm" w="sm"/>
            <a:tailEnd type="none" len="sm" w="sm"/>
          </a:ln>
        </p:spPr>
      </p:sp>
      <p:sp>
        <p:nvSpPr>
          <p:cNvPr name="TextBox 3" id="3"/>
          <p:cNvSpPr txBox="true"/>
          <p:nvPr/>
        </p:nvSpPr>
        <p:spPr>
          <a:xfrm rot="0">
            <a:off x="3149417" y="1878041"/>
            <a:ext cx="10800751" cy="770255"/>
          </a:xfrm>
          <a:prstGeom prst="rect">
            <a:avLst/>
          </a:prstGeom>
        </p:spPr>
        <p:txBody>
          <a:bodyPr anchor="t" rtlCol="false" tIns="0" lIns="0" bIns="0" rIns="0">
            <a:spAutoFit/>
          </a:bodyPr>
          <a:lstStyle/>
          <a:p>
            <a:pPr algn="ctr">
              <a:lnSpc>
                <a:spcPts val="5335"/>
              </a:lnSpc>
            </a:pPr>
            <a:r>
              <a:rPr lang="en-US" sz="5500" b="true">
                <a:solidFill>
                  <a:srgbClr val="000000"/>
                </a:solidFill>
                <a:latin typeface="Poppins Bold"/>
                <a:ea typeface="Poppins Bold"/>
                <a:cs typeface="Poppins Bold"/>
                <a:sym typeface="Poppins Bold"/>
              </a:rPr>
              <a:t>Jenis-jenis Pengangguran</a:t>
            </a:r>
          </a:p>
        </p:txBody>
      </p:sp>
      <p:sp>
        <p:nvSpPr>
          <p:cNvPr name="TextBox 4" id="4"/>
          <p:cNvSpPr txBox="true"/>
          <p:nvPr/>
        </p:nvSpPr>
        <p:spPr>
          <a:xfrm rot="0">
            <a:off x="1629315" y="4223790"/>
            <a:ext cx="6797622"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Pegangguran Terselubung (disguised unemployment)</a:t>
            </a:r>
          </a:p>
        </p:txBody>
      </p:sp>
      <p:sp>
        <p:nvSpPr>
          <p:cNvPr name="TextBox 5" id="5"/>
          <p:cNvSpPr txBox="true"/>
          <p:nvPr/>
        </p:nvSpPr>
        <p:spPr>
          <a:xfrm rot="0">
            <a:off x="9902718" y="4223790"/>
            <a:ext cx="6121598"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Setengah Menganggur (under unemployment)</a:t>
            </a:r>
          </a:p>
        </p:txBody>
      </p:sp>
      <p:sp>
        <p:nvSpPr>
          <p:cNvPr name="TextBox 6" id="6"/>
          <p:cNvSpPr txBox="true"/>
          <p:nvPr/>
        </p:nvSpPr>
        <p:spPr>
          <a:xfrm rot="0">
            <a:off x="5580920" y="7342341"/>
            <a:ext cx="6797622"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Pengangguran Terbuka (open unemployment)</a:t>
            </a:r>
          </a:p>
        </p:txBody>
      </p:sp>
      <p:sp>
        <p:nvSpPr>
          <p:cNvPr name="TextBox 7" id="7"/>
          <p:cNvSpPr txBox="true"/>
          <p:nvPr/>
        </p:nvSpPr>
        <p:spPr>
          <a:xfrm rot="0">
            <a:off x="1629315" y="4744095"/>
            <a:ext cx="6797622" cy="2128154"/>
          </a:xfrm>
          <a:prstGeom prst="rect">
            <a:avLst/>
          </a:prstGeom>
        </p:spPr>
        <p:txBody>
          <a:bodyPr anchor="t" rtlCol="false" tIns="0" lIns="0" bIns="0" rIns="0">
            <a:spAutoFit/>
          </a:bodyPr>
          <a:lstStyle/>
          <a:p>
            <a:pPr algn="just">
              <a:lnSpc>
                <a:spcPts val="2521"/>
              </a:lnSpc>
            </a:pPr>
            <a:r>
              <a:rPr lang="en-US" sz="1775">
                <a:solidFill>
                  <a:srgbClr val="000000"/>
                </a:solidFill>
                <a:latin typeface="Open Sans"/>
                <a:ea typeface="Open Sans"/>
                <a:cs typeface="Open Sans"/>
                <a:sym typeface="Open Sans"/>
              </a:rPr>
              <a:t>Pengangguran terselubung, yaitu pengangguran yang terjadi karena terialu banyaknya tenaga kerja untuk satu unit pekerjaan, padahal dengan mengurangi tenaga kerja tersebut sampai jumlah tertentu tetap tidak mengurangi jumlah produksi. Pengangguran terselubung bisa juga terjadi karena seseorang yang bekerja tidak sesuai dengan bakat dan kemampuannya, akhimya bekerja tidak optimal.</a:t>
            </a:r>
          </a:p>
        </p:txBody>
      </p:sp>
      <p:sp>
        <p:nvSpPr>
          <p:cNvPr name="TextBox 8" id="8"/>
          <p:cNvSpPr txBox="true"/>
          <p:nvPr/>
        </p:nvSpPr>
        <p:spPr>
          <a:xfrm rot="0">
            <a:off x="9902718" y="4790452"/>
            <a:ext cx="5774750" cy="2081797"/>
          </a:xfrm>
          <a:prstGeom prst="rect">
            <a:avLst/>
          </a:prstGeom>
        </p:spPr>
        <p:txBody>
          <a:bodyPr anchor="t" rtlCol="false" tIns="0" lIns="0" bIns="0" rIns="0">
            <a:spAutoFit/>
          </a:bodyPr>
          <a:lstStyle/>
          <a:p>
            <a:pPr algn="just">
              <a:lnSpc>
                <a:spcPts val="2095"/>
              </a:lnSpc>
            </a:pPr>
            <a:r>
              <a:rPr lang="en-US" sz="1475">
                <a:solidFill>
                  <a:srgbClr val="000000"/>
                </a:solidFill>
                <a:latin typeface="Open Sans"/>
                <a:ea typeface="Open Sans"/>
                <a:cs typeface="Open Sans"/>
                <a:sym typeface="Open Sans"/>
              </a:rPr>
              <a:t>Setengah menganggur (under unemployment) Setengah menganggur ialah tenaga kerja yang tidak bekerja secara optimal karena tidak ada pekerjaan untuk sementara waktu. Dapat diartikan pula bahwa tenaga kerja setengah menganggur adalah tenaga kerja yang bekerja kurang dari 35 jam dalam seminggu. Misalnya seorang buruh bangunan yang telah menyelesaikan pekerjaan di suatu proyek, untuk sementara menganggur sambil menunggu proyek berikutnya</a:t>
            </a:r>
          </a:p>
        </p:txBody>
      </p:sp>
      <p:grpSp>
        <p:nvGrpSpPr>
          <p:cNvPr name="Group 9" id="9"/>
          <p:cNvGrpSpPr/>
          <p:nvPr/>
        </p:nvGrpSpPr>
        <p:grpSpPr>
          <a:xfrm rot="0">
            <a:off x="702160" y="4235054"/>
            <a:ext cx="665812" cy="665812"/>
            <a:chOff x="0" y="0"/>
            <a:chExt cx="887749" cy="887749"/>
          </a:xfrm>
        </p:grpSpPr>
        <p:grpSp>
          <p:nvGrpSpPr>
            <p:cNvPr name="Group 10" id="10"/>
            <p:cNvGrpSpPr/>
            <p:nvPr/>
          </p:nvGrpSpPr>
          <p:grpSpPr>
            <a:xfrm rot="0">
              <a:off x="0" y="0"/>
              <a:ext cx="887749" cy="887749"/>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83064"/>
              </a:solidFill>
            </p:spPr>
          </p:sp>
          <p:sp>
            <p:nvSpPr>
              <p:cNvPr name="TextBox 12" id="12"/>
              <p:cNvSpPr txBox="true"/>
              <p:nvPr/>
            </p:nvSpPr>
            <p:spPr>
              <a:xfrm>
                <a:off x="76200" y="123825"/>
                <a:ext cx="660400" cy="612775"/>
              </a:xfrm>
              <a:prstGeom prst="rect">
                <a:avLst/>
              </a:prstGeom>
            </p:spPr>
            <p:txBody>
              <a:bodyPr anchor="ctr" rtlCol="false" tIns="35878" lIns="35878" bIns="35878" rIns="35878"/>
              <a:lstStyle/>
              <a:p>
                <a:pPr algn="ctr">
                  <a:lnSpc>
                    <a:spcPts val="1746"/>
                  </a:lnSpc>
                </a:pPr>
              </a:p>
            </p:txBody>
          </p:sp>
        </p:grpSp>
        <p:sp>
          <p:nvSpPr>
            <p:cNvPr name="TextBox 13" id="13"/>
            <p:cNvSpPr txBox="true"/>
            <p:nvPr/>
          </p:nvSpPr>
          <p:spPr>
            <a:xfrm rot="0">
              <a:off x="11719" y="260777"/>
              <a:ext cx="864312" cy="394770"/>
            </a:xfrm>
            <a:prstGeom prst="rect">
              <a:avLst/>
            </a:prstGeom>
          </p:spPr>
          <p:txBody>
            <a:bodyPr anchor="t" rtlCol="false" tIns="0" lIns="0" bIns="0" rIns="0">
              <a:spAutoFit/>
            </a:bodyPr>
            <a:lstStyle/>
            <a:p>
              <a:pPr algn="ctr">
                <a:lnSpc>
                  <a:spcPts val="2055"/>
                </a:lnSpc>
              </a:pPr>
              <a:r>
                <a:rPr lang="en-US" sz="2118" b="true">
                  <a:solidFill>
                    <a:srgbClr val="FACA2A"/>
                  </a:solidFill>
                  <a:latin typeface="Poppins Bold"/>
                  <a:ea typeface="Poppins Bold"/>
                  <a:cs typeface="Poppins Bold"/>
                  <a:sym typeface="Poppins Bold"/>
                </a:rPr>
                <a:t>01</a:t>
              </a:r>
            </a:p>
          </p:txBody>
        </p:sp>
      </p:grpSp>
      <p:grpSp>
        <p:nvGrpSpPr>
          <p:cNvPr name="Group 14" id="14"/>
          <p:cNvGrpSpPr/>
          <p:nvPr/>
        </p:nvGrpSpPr>
        <p:grpSpPr>
          <a:xfrm rot="0">
            <a:off x="16367559" y="0"/>
            <a:ext cx="1920441" cy="10287000"/>
            <a:chOff x="0" y="0"/>
            <a:chExt cx="505795" cy="2709333"/>
          </a:xfrm>
        </p:grpSpPr>
        <p:sp>
          <p:nvSpPr>
            <p:cNvPr name="Freeform 15" id="15"/>
            <p:cNvSpPr/>
            <p:nvPr/>
          </p:nvSpPr>
          <p:spPr>
            <a:xfrm flipH="false" flipV="false" rot="0">
              <a:off x="0" y="0"/>
              <a:ext cx="505795" cy="2709333"/>
            </a:xfrm>
            <a:custGeom>
              <a:avLst/>
              <a:gdLst/>
              <a:ahLst/>
              <a:cxnLst/>
              <a:rect r="r" b="b" t="t" l="l"/>
              <a:pathLst>
                <a:path h="2709333" w="505795">
                  <a:moveTo>
                    <a:pt x="0" y="0"/>
                  </a:moveTo>
                  <a:lnTo>
                    <a:pt x="505795" y="0"/>
                  </a:lnTo>
                  <a:lnTo>
                    <a:pt x="505795" y="2709333"/>
                  </a:lnTo>
                  <a:lnTo>
                    <a:pt x="0" y="2709333"/>
                  </a:lnTo>
                  <a:close/>
                </a:path>
              </a:pathLst>
            </a:custGeom>
            <a:solidFill>
              <a:srgbClr val="183064"/>
            </a:solidFill>
          </p:spPr>
        </p:sp>
        <p:sp>
          <p:nvSpPr>
            <p:cNvPr name="TextBox 16" id="16"/>
            <p:cNvSpPr txBox="true"/>
            <p:nvPr/>
          </p:nvSpPr>
          <p:spPr>
            <a:xfrm>
              <a:off x="0" y="47625"/>
              <a:ext cx="505795" cy="2661708"/>
            </a:xfrm>
            <a:prstGeom prst="rect">
              <a:avLst/>
            </a:prstGeom>
          </p:spPr>
          <p:txBody>
            <a:bodyPr anchor="ctr" rtlCol="false" tIns="50800" lIns="50800" bIns="50800" rIns="50800"/>
            <a:lstStyle/>
            <a:p>
              <a:pPr algn="ctr">
                <a:lnSpc>
                  <a:spcPts val="1746"/>
                </a:lnSpc>
              </a:pPr>
            </a:p>
          </p:txBody>
        </p:sp>
      </p:grpSp>
      <p:sp>
        <p:nvSpPr>
          <p:cNvPr name="Freeform 17" id="17"/>
          <p:cNvSpPr/>
          <p:nvPr/>
        </p:nvSpPr>
        <p:spPr>
          <a:xfrm flipH="false" flipV="false" rot="0">
            <a:off x="16749721" y="9058699"/>
            <a:ext cx="509579" cy="127395"/>
          </a:xfrm>
          <a:custGeom>
            <a:avLst/>
            <a:gdLst/>
            <a:ahLst/>
            <a:cxnLst/>
            <a:rect r="r" b="b" t="t" l="l"/>
            <a:pathLst>
              <a:path h="127395" w="509579">
                <a:moveTo>
                  <a:pt x="0" y="0"/>
                </a:moveTo>
                <a:lnTo>
                  <a:pt x="509579" y="0"/>
                </a:lnTo>
                <a:lnTo>
                  <a:pt x="509579" y="127395"/>
                </a:lnTo>
                <a:lnTo>
                  <a:pt x="0" y="1273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8" id="18"/>
          <p:cNvGrpSpPr/>
          <p:nvPr/>
        </p:nvGrpSpPr>
        <p:grpSpPr>
          <a:xfrm rot="0">
            <a:off x="1144557" y="806173"/>
            <a:ext cx="16114743" cy="662027"/>
            <a:chOff x="0" y="0"/>
            <a:chExt cx="21486324" cy="882703"/>
          </a:xfrm>
        </p:grpSpPr>
        <p:sp>
          <p:nvSpPr>
            <p:cNvPr name="TextBox 19" id="19"/>
            <p:cNvSpPr txBox="true"/>
            <p:nvPr/>
          </p:nvSpPr>
          <p:spPr>
            <a:xfrm rot="0">
              <a:off x="16041731" y="334803"/>
              <a:ext cx="5444593" cy="357293"/>
            </a:xfrm>
            <a:prstGeom prst="rect">
              <a:avLst/>
            </a:prstGeom>
          </p:spPr>
          <p:txBody>
            <a:bodyPr anchor="t" rtlCol="false" tIns="0" lIns="0" bIns="0" rIns="0">
              <a:spAutoFit/>
            </a:bodyPr>
            <a:lstStyle/>
            <a:p>
              <a:pPr algn="r">
                <a:lnSpc>
                  <a:spcPts val="1940"/>
                </a:lnSpc>
              </a:pPr>
              <a:r>
                <a:rPr lang="en-US" sz="2000">
                  <a:solidFill>
                    <a:srgbClr val="183064"/>
                  </a:solidFill>
                  <a:latin typeface="Open Sans"/>
                  <a:ea typeface="Open Sans"/>
                  <a:cs typeface="Open Sans"/>
                  <a:sym typeface="Open Sans"/>
                </a:rPr>
                <a:t> BAB 3: Ketenaga</a:t>
              </a:r>
              <a:r>
                <a:rPr lang="en-US" sz="2000">
                  <a:solidFill>
                    <a:srgbClr val="FFFFFF"/>
                  </a:solidFill>
                  <a:latin typeface="Open Sans"/>
                  <a:ea typeface="Open Sans"/>
                  <a:cs typeface="Open Sans"/>
                  <a:sym typeface="Open Sans"/>
                </a:rPr>
                <a:t>kerjaan</a:t>
              </a:r>
            </a:p>
          </p:txBody>
        </p:sp>
        <p:sp>
          <p:nvSpPr>
            <p:cNvPr name="Freeform 20" id="20"/>
            <p:cNvSpPr/>
            <p:nvPr/>
          </p:nvSpPr>
          <p:spPr>
            <a:xfrm flipH="false" flipV="false" rot="0">
              <a:off x="0" y="0"/>
              <a:ext cx="873876" cy="882703"/>
            </a:xfrm>
            <a:custGeom>
              <a:avLst/>
              <a:gdLst/>
              <a:ahLst/>
              <a:cxnLst/>
              <a:rect r="r" b="b" t="t" l="l"/>
              <a:pathLst>
                <a:path h="882703" w="873876">
                  <a:moveTo>
                    <a:pt x="0" y="0"/>
                  </a:moveTo>
                  <a:lnTo>
                    <a:pt x="873876" y="0"/>
                  </a:lnTo>
                  <a:lnTo>
                    <a:pt x="873876" y="882703"/>
                  </a:lnTo>
                  <a:lnTo>
                    <a:pt x="0" y="882703"/>
                  </a:lnTo>
                  <a:lnTo>
                    <a:pt x="0" y="0"/>
                  </a:lnTo>
                  <a:close/>
                </a:path>
              </a:pathLst>
            </a:custGeom>
            <a:blipFill>
              <a:blip r:embed="rId4"/>
              <a:stretch>
                <a:fillRect l="0" t="0" r="0" b="0"/>
              </a:stretch>
            </a:blipFill>
          </p:spPr>
        </p:sp>
        <p:sp>
          <p:nvSpPr>
            <p:cNvPr name="TextBox 21" id="21"/>
            <p:cNvSpPr txBox="true"/>
            <p:nvPr/>
          </p:nvSpPr>
          <p:spPr>
            <a:xfrm rot="0">
              <a:off x="971616" y="298349"/>
              <a:ext cx="4221285" cy="357293"/>
            </a:xfrm>
            <a:prstGeom prst="rect">
              <a:avLst/>
            </a:prstGeom>
          </p:spPr>
          <p:txBody>
            <a:bodyPr anchor="t" rtlCol="false" tIns="0" lIns="0" bIns="0" rIns="0">
              <a:spAutoFit/>
            </a:bodyPr>
            <a:lstStyle/>
            <a:p>
              <a:pPr algn="l">
                <a:lnSpc>
                  <a:spcPts val="1940"/>
                </a:lnSpc>
              </a:pPr>
              <a:r>
                <a:rPr lang="en-US" sz="2000">
                  <a:solidFill>
                    <a:srgbClr val="183064"/>
                  </a:solidFill>
                  <a:latin typeface="Open Sans"/>
                  <a:ea typeface="Open Sans"/>
                  <a:cs typeface="Open Sans"/>
                  <a:sym typeface="Open Sans"/>
                </a:rPr>
                <a:t>Universitas Negeri Malang</a:t>
              </a:r>
            </a:p>
          </p:txBody>
        </p:sp>
      </p:grpSp>
      <p:sp>
        <p:nvSpPr>
          <p:cNvPr name="TextBox 22" id="22"/>
          <p:cNvSpPr txBox="true"/>
          <p:nvPr/>
        </p:nvSpPr>
        <p:spPr>
          <a:xfrm rot="0">
            <a:off x="702160" y="3123948"/>
            <a:ext cx="3882863" cy="344170"/>
          </a:xfrm>
          <a:prstGeom prst="rect">
            <a:avLst/>
          </a:prstGeom>
        </p:spPr>
        <p:txBody>
          <a:bodyPr anchor="t" rtlCol="false" tIns="0" lIns="0" bIns="0" rIns="0">
            <a:spAutoFit/>
          </a:bodyPr>
          <a:lstStyle/>
          <a:p>
            <a:pPr algn="l">
              <a:lnSpc>
                <a:spcPts val="2840"/>
              </a:lnSpc>
            </a:pPr>
            <a:r>
              <a:rPr lang="en-US" sz="2000" b="true">
                <a:solidFill>
                  <a:srgbClr val="000000"/>
                </a:solidFill>
                <a:latin typeface="Open Sans Bold"/>
                <a:ea typeface="Open Sans Bold"/>
                <a:cs typeface="Open Sans Bold"/>
                <a:sym typeface="Open Sans Bold"/>
              </a:rPr>
              <a:t>Berdasarkan Jumlah Jam Kerja</a:t>
            </a:r>
          </a:p>
        </p:txBody>
      </p:sp>
      <p:grpSp>
        <p:nvGrpSpPr>
          <p:cNvPr name="Group 23" id="23"/>
          <p:cNvGrpSpPr/>
          <p:nvPr/>
        </p:nvGrpSpPr>
        <p:grpSpPr>
          <a:xfrm rot="0">
            <a:off x="8979731" y="4134786"/>
            <a:ext cx="665812" cy="665825"/>
            <a:chOff x="0" y="0"/>
            <a:chExt cx="887749" cy="887767"/>
          </a:xfrm>
        </p:grpSpPr>
        <p:grpSp>
          <p:nvGrpSpPr>
            <p:cNvPr name="Group 24" id="24"/>
            <p:cNvGrpSpPr/>
            <p:nvPr/>
          </p:nvGrpSpPr>
          <p:grpSpPr>
            <a:xfrm rot="0">
              <a:off x="0" y="0"/>
              <a:ext cx="887749" cy="887767"/>
              <a:chOff x="0" y="0"/>
              <a:chExt cx="812800" cy="812816"/>
            </a:xfrm>
          </p:grpSpPr>
          <p:sp>
            <p:nvSpPr>
              <p:cNvPr name="Freeform 25" id="25"/>
              <p:cNvSpPr/>
              <p:nvPr/>
            </p:nvSpPr>
            <p:spPr>
              <a:xfrm flipH="false" flipV="false" rot="0">
                <a:off x="0" y="0"/>
                <a:ext cx="812800" cy="812816"/>
              </a:xfrm>
              <a:custGeom>
                <a:avLst/>
                <a:gdLst/>
                <a:ahLst/>
                <a:cxnLst/>
                <a:rect r="r" b="b" t="t" l="l"/>
                <a:pathLst>
                  <a:path h="812816" w="812800">
                    <a:moveTo>
                      <a:pt x="406400" y="0"/>
                    </a:moveTo>
                    <a:cubicBezTo>
                      <a:pt x="181951" y="0"/>
                      <a:pt x="0" y="181955"/>
                      <a:pt x="0" y="406408"/>
                    </a:cubicBezTo>
                    <a:cubicBezTo>
                      <a:pt x="0" y="630861"/>
                      <a:pt x="181951" y="812816"/>
                      <a:pt x="406400" y="812816"/>
                    </a:cubicBezTo>
                    <a:cubicBezTo>
                      <a:pt x="630849" y="812816"/>
                      <a:pt x="812800" y="630861"/>
                      <a:pt x="812800" y="406408"/>
                    </a:cubicBezTo>
                    <a:cubicBezTo>
                      <a:pt x="812800" y="181955"/>
                      <a:pt x="630849" y="0"/>
                      <a:pt x="406400" y="0"/>
                    </a:cubicBezTo>
                    <a:close/>
                  </a:path>
                </a:pathLst>
              </a:custGeom>
              <a:solidFill>
                <a:srgbClr val="183064"/>
              </a:solidFill>
            </p:spPr>
          </p:sp>
          <p:sp>
            <p:nvSpPr>
              <p:cNvPr name="TextBox 26" id="26"/>
              <p:cNvSpPr txBox="true"/>
              <p:nvPr/>
            </p:nvSpPr>
            <p:spPr>
              <a:xfrm>
                <a:off x="76200" y="123827"/>
                <a:ext cx="660400" cy="612788"/>
              </a:xfrm>
              <a:prstGeom prst="rect">
                <a:avLst/>
              </a:prstGeom>
            </p:spPr>
            <p:txBody>
              <a:bodyPr anchor="ctr" rtlCol="false" tIns="35878" lIns="35878" bIns="35878" rIns="35878"/>
              <a:lstStyle/>
              <a:p>
                <a:pPr algn="ctr">
                  <a:lnSpc>
                    <a:spcPts val="1746"/>
                  </a:lnSpc>
                </a:pPr>
              </a:p>
            </p:txBody>
          </p:sp>
        </p:grpSp>
        <p:sp>
          <p:nvSpPr>
            <p:cNvPr name="TextBox 27" id="27"/>
            <p:cNvSpPr txBox="true"/>
            <p:nvPr/>
          </p:nvSpPr>
          <p:spPr>
            <a:xfrm rot="0">
              <a:off x="11719" y="260777"/>
              <a:ext cx="864312" cy="394788"/>
            </a:xfrm>
            <a:prstGeom prst="rect">
              <a:avLst/>
            </a:prstGeom>
          </p:spPr>
          <p:txBody>
            <a:bodyPr anchor="t" rtlCol="false" tIns="0" lIns="0" bIns="0" rIns="0">
              <a:spAutoFit/>
            </a:bodyPr>
            <a:lstStyle/>
            <a:p>
              <a:pPr algn="ctr">
                <a:lnSpc>
                  <a:spcPts val="2055"/>
                </a:lnSpc>
              </a:pPr>
              <a:r>
                <a:rPr lang="en-US" sz="2118" b="true">
                  <a:solidFill>
                    <a:srgbClr val="FACA2A"/>
                  </a:solidFill>
                  <a:latin typeface="Poppins Bold"/>
                  <a:ea typeface="Poppins Bold"/>
                  <a:cs typeface="Poppins Bold"/>
                  <a:sym typeface="Poppins Bold"/>
                </a:rPr>
                <a:t>02</a:t>
              </a:r>
            </a:p>
          </p:txBody>
        </p:sp>
      </p:grpSp>
      <p:sp>
        <p:nvSpPr>
          <p:cNvPr name="TextBox 28" id="28"/>
          <p:cNvSpPr txBox="true"/>
          <p:nvPr/>
        </p:nvSpPr>
        <p:spPr>
          <a:xfrm rot="0">
            <a:off x="5728101" y="7896061"/>
            <a:ext cx="5397672" cy="1773360"/>
          </a:xfrm>
          <a:prstGeom prst="rect">
            <a:avLst/>
          </a:prstGeom>
        </p:spPr>
        <p:txBody>
          <a:bodyPr anchor="t" rtlCol="false" tIns="0" lIns="0" bIns="0" rIns="0">
            <a:spAutoFit/>
          </a:bodyPr>
          <a:lstStyle/>
          <a:p>
            <a:pPr algn="just">
              <a:lnSpc>
                <a:spcPts val="2376"/>
              </a:lnSpc>
            </a:pPr>
            <a:r>
              <a:rPr lang="en-US" sz="1673">
                <a:solidFill>
                  <a:srgbClr val="000000"/>
                </a:solidFill>
                <a:latin typeface="Open Sans"/>
                <a:ea typeface="Open Sans"/>
                <a:cs typeface="Open Sans"/>
                <a:sym typeface="Open Sans"/>
              </a:rPr>
              <a:t>Pengangguran terbuka adalah tenaga kerja yang betul-betul tidak mempunyai pekerjaan. Pengangguran ini terjadi ada yang karena belum mendapat pekerjaan padahal telah berusaha secara maksimal dan ada juga yang karena malas mencari pekerjaan atau malas bekerja.</a:t>
            </a:r>
          </a:p>
        </p:txBody>
      </p:sp>
      <p:grpSp>
        <p:nvGrpSpPr>
          <p:cNvPr name="Group 29" id="29"/>
          <p:cNvGrpSpPr/>
          <p:nvPr/>
        </p:nvGrpSpPr>
        <p:grpSpPr>
          <a:xfrm rot="0">
            <a:off x="4695220" y="7352827"/>
            <a:ext cx="665812" cy="667368"/>
            <a:chOff x="0" y="0"/>
            <a:chExt cx="887749" cy="889824"/>
          </a:xfrm>
        </p:grpSpPr>
        <p:grpSp>
          <p:nvGrpSpPr>
            <p:cNvPr name="Group 30" id="30"/>
            <p:cNvGrpSpPr/>
            <p:nvPr/>
          </p:nvGrpSpPr>
          <p:grpSpPr>
            <a:xfrm rot="0">
              <a:off x="0" y="0"/>
              <a:ext cx="887749" cy="889824"/>
              <a:chOff x="0" y="0"/>
              <a:chExt cx="812800" cy="814699"/>
            </a:xfrm>
          </p:grpSpPr>
          <p:sp>
            <p:nvSpPr>
              <p:cNvPr name="Freeform 31" id="31"/>
              <p:cNvSpPr/>
              <p:nvPr/>
            </p:nvSpPr>
            <p:spPr>
              <a:xfrm flipH="false" flipV="false" rot="0">
                <a:off x="0" y="0"/>
                <a:ext cx="812800" cy="814699"/>
              </a:xfrm>
              <a:custGeom>
                <a:avLst/>
                <a:gdLst/>
                <a:ahLst/>
                <a:cxnLst/>
                <a:rect r="r" b="b" t="t" l="l"/>
                <a:pathLst>
                  <a:path h="814699" w="812800">
                    <a:moveTo>
                      <a:pt x="406400" y="0"/>
                    </a:moveTo>
                    <a:cubicBezTo>
                      <a:pt x="181951" y="0"/>
                      <a:pt x="0" y="182377"/>
                      <a:pt x="0" y="407350"/>
                    </a:cubicBezTo>
                    <a:cubicBezTo>
                      <a:pt x="0" y="632323"/>
                      <a:pt x="181951" y="814699"/>
                      <a:pt x="406400" y="814699"/>
                    </a:cubicBezTo>
                    <a:cubicBezTo>
                      <a:pt x="630849" y="814699"/>
                      <a:pt x="812800" y="632323"/>
                      <a:pt x="812800" y="407350"/>
                    </a:cubicBezTo>
                    <a:cubicBezTo>
                      <a:pt x="812800" y="182377"/>
                      <a:pt x="630849" y="0"/>
                      <a:pt x="406400" y="0"/>
                    </a:cubicBezTo>
                    <a:close/>
                  </a:path>
                </a:pathLst>
              </a:custGeom>
              <a:solidFill>
                <a:srgbClr val="FACA2A"/>
              </a:solidFill>
            </p:spPr>
          </p:sp>
          <p:sp>
            <p:nvSpPr>
              <p:cNvPr name="TextBox 32" id="32"/>
              <p:cNvSpPr txBox="true"/>
              <p:nvPr/>
            </p:nvSpPr>
            <p:spPr>
              <a:xfrm>
                <a:off x="76200" y="124003"/>
                <a:ext cx="660400" cy="614318"/>
              </a:xfrm>
              <a:prstGeom prst="rect">
                <a:avLst/>
              </a:prstGeom>
            </p:spPr>
            <p:txBody>
              <a:bodyPr anchor="ctr" rtlCol="false" tIns="35878" lIns="35878" bIns="35878" rIns="35878"/>
              <a:lstStyle/>
              <a:p>
                <a:pPr algn="ctr">
                  <a:lnSpc>
                    <a:spcPts val="1746"/>
                  </a:lnSpc>
                </a:pPr>
              </a:p>
            </p:txBody>
          </p:sp>
        </p:grpSp>
        <p:sp>
          <p:nvSpPr>
            <p:cNvPr name="TextBox 33" id="33"/>
            <p:cNvSpPr txBox="true"/>
            <p:nvPr/>
          </p:nvSpPr>
          <p:spPr>
            <a:xfrm rot="0">
              <a:off x="11719" y="260777"/>
              <a:ext cx="864312" cy="396845"/>
            </a:xfrm>
            <a:prstGeom prst="rect">
              <a:avLst/>
            </a:prstGeom>
          </p:spPr>
          <p:txBody>
            <a:bodyPr anchor="t" rtlCol="false" tIns="0" lIns="0" bIns="0" rIns="0">
              <a:spAutoFit/>
            </a:bodyPr>
            <a:lstStyle/>
            <a:p>
              <a:pPr algn="ctr">
                <a:lnSpc>
                  <a:spcPts val="2055"/>
                </a:lnSpc>
              </a:pPr>
              <a:r>
                <a:rPr lang="en-US" sz="2118" b="true">
                  <a:solidFill>
                    <a:srgbClr val="183064"/>
                  </a:solidFill>
                  <a:latin typeface="Poppins Bold"/>
                  <a:ea typeface="Poppins Bold"/>
                  <a:cs typeface="Poppins Bold"/>
                  <a:sym typeface="Poppins Bold"/>
                </a:rPr>
                <a:t>03</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62284" y="2182607"/>
            <a:ext cx="532831" cy="464895"/>
          </a:xfrm>
          <a:custGeom>
            <a:avLst/>
            <a:gdLst/>
            <a:ahLst/>
            <a:cxnLst/>
            <a:rect r="r" b="b" t="t" l="l"/>
            <a:pathLst>
              <a:path h="464895" w="532831">
                <a:moveTo>
                  <a:pt x="0" y="0"/>
                </a:moveTo>
                <a:lnTo>
                  <a:pt x="532832" y="0"/>
                </a:lnTo>
                <a:lnTo>
                  <a:pt x="532832" y="464895"/>
                </a:lnTo>
                <a:lnTo>
                  <a:pt x="0" y="4648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305145" y="1679644"/>
            <a:ext cx="6224676" cy="305308"/>
          </a:xfrm>
          <a:prstGeom prst="rect">
            <a:avLst/>
          </a:prstGeom>
        </p:spPr>
        <p:txBody>
          <a:bodyPr anchor="t" rtlCol="false" tIns="0" lIns="0" bIns="0" rIns="0">
            <a:spAutoFit/>
          </a:bodyPr>
          <a:lstStyle/>
          <a:p>
            <a:pPr algn="l">
              <a:lnSpc>
                <a:spcPts val="2231"/>
              </a:lnSpc>
            </a:pPr>
            <a:r>
              <a:rPr lang="en-US" sz="2300" b="true">
                <a:solidFill>
                  <a:srgbClr val="000000"/>
                </a:solidFill>
                <a:latin typeface="Poppins Bold"/>
                <a:ea typeface="Poppins Bold"/>
                <a:cs typeface="Poppins Bold"/>
                <a:sym typeface="Poppins Bold"/>
              </a:rPr>
              <a:t>Dampak Pengangguran </a:t>
            </a:r>
          </a:p>
        </p:txBody>
      </p:sp>
      <p:sp>
        <p:nvSpPr>
          <p:cNvPr name="TextBox 4" id="4"/>
          <p:cNvSpPr txBox="true"/>
          <p:nvPr/>
        </p:nvSpPr>
        <p:spPr>
          <a:xfrm rot="0">
            <a:off x="1564581" y="2219157"/>
            <a:ext cx="5965239" cy="344170"/>
          </a:xfrm>
          <a:prstGeom prst="rect">
            <a:avLst/>
          </a:prstGeom>
        </p:spPr>
        <p:txBody>
          <a:bodyPr anchor="t" rtlCol="false" tIns="0" lIns="0" bIns="0" rIns="0">
            <a:spAutoFit/>
          </a:bodyPr>
          <a:lstStyle/>
          <a:p>
            <a:pPr algn="l">
              <a:lnSpc>
                <a:spcPts val="2840"/>
              </a:lnSpc>
            </a:pPr>
            <a:r>
              <a:rPr lang="en-US" sz="2000">
                <a:solidFill>
                  <a:srgbClr val="000000"/>
                </a:solidFill>
                <a:latin typeface="Open Sans"/>
                <a:ea typeface="Open Sans"/>
                <a:cs typeface="Open Sans"/>
                <a:sym typeface="Open Sans"/>
              </a:rPr>
              <a:t>Menunda perkembangan ekonomi masyarakat </a:t>
            </a:r>
          </a:p>
        </p:txBody>
      </p:sp>
      <p:sp>
        <p:nvSpPr>
          <p:cNvPr name="Freeform 5" id="5"/>
          <p:cNvSpPr/>
          <p:nvPr/>
        </p:nvSpPr>
        <p:spPr>
          <a:xfrm flipH="false" flipV="false" rot="0">
            <a:off x="16749721" y="9058699"/>
            <a:ext cx="509579" cy="127395"/>
          </a:xfrm>
          <a:custGeom>
            <a:avLst/>
            <a:gdLst/>
            <a:ahLst/>
            <a:cxnLst/>
            <a:rect r="r" b="b" t="t" l="l"/>
            <a:pathLst>
              <a:path h="127395" w="509579">
                <a:moveTo>
                  <a:pt x="0" y="0"/>
                </a:moveTo>
                <a:lnTo>
                  <a:pt x="509579" y="0"/>
                </a:lnTo>
                <a:lnTo>
                  <a:pt x="509579" y="127395"/>
                </a:lnTo>
                <a:lnTo>
                  <a:pt x="0" y="1273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6" id="6"/>
          <p:cNvGrpSpPr/>
          <p:nvPr/>
        </p:nvGrpSpPr>
        <p:grpSpPr>
          <a:xfrm rot="0">
            <a:off x="1028700" y="10145971"/>
            <a:ext cx="6777566" cy="1459389"/>
            <a:chOff x="0" y="0"/>
            <a:chExt cx="1785038" cy="384366"/>
          </a:xfrm>
        </p:grpSpPr>
        <p:sp>
          <p:nvSpPr>
            <p:cNvPr name="Freeform 7" id="7"/>
            <p:cNvSpPr/>
            <p:nvPr/>
          </p:nvSpPr>
          <p:spPr>
            <a:xfrm flipH="false" flipV="false" rot="0">
              <a:off x="0" y="0"/>
              <a:ext cx="1785038" cy="384366"/>
            </a:xfrm>
            <a:custGeom>
              <a:avLst/>
              <a:gdLst/>
              <a:ahLst/>
              <a:cxnLst/>
              <a:rect r="r" b="b" t="t" l="l"/>
              <a:pathLst>
                <a:path h="384366" w="1785038">
                  <a:moveTo>
                    <a:pt x="0" y="0"/>
                  </a:moveTo>
                  <a:lnTo>
                    <a:pt x="1785038" y="0"/>
                  </a:lnTo>
                  <a:lnTo>
                    <a:pt x="1785038" y="384366"/>
                  </a:lnTo>
                  <a:lnTo>
                    <a:pt x="0" y="384366"/>
                  </a:lnTo>
                  <a:close/>
                </a:path>
              </a:pathLst>
            </a:custGeom>
            <a:solidFill>
              <a:srgbClr val="183064"/>
            </a:solidFill>
          </p:spPr>
        </p:sp>
        <p:sp>
          <p:nvSpPr>
            <p:cNvPr name="TextBox 8" id="8"/>
            <p:cNvSpPr txBox="true"/>
            <p:nvPr/>
          </p:nvSpPr>
          <p:spPr>
            <a:xfrm>
              <a:off x="0" y="47625"/>
              <a:ext cx="1785038" cy="336741"/>
            </a:xfrm>
            <a:prstGeom prst="rect">
              <a:avLst/>
            </a:prstGeom>
          </p:spPr>
          <p:txBody>
            <a:bodyPr anchor="ctr" rtlCol="false" tIns="50800" lIns="50800" bIns="50800" rIns="50800"/>
            <a:lstStyle/>
            <a:p>
              <a:pPr algn="ctr">
                <a:lnSpc>
                  <a:spcPts val="1746"/>
                </a:lnSpc>
              </a:pPr>
            </a:p>
          </p:txBody>
        </p:sp>
      </p:grpSp>
      <p:grpSp>
        <p:nvGrpSpPr>
          <p:cNvPr name="Group 9" id="9"/>
          <p:cNvGrpSpPr/>
          <p:nvPr/>
        </p:nvGrpSpPr>
        <p:grpSpPr>
          <a:xfrm rot="0">
            <a:off x="1028700" y="697686"/>
            <a:ext cx="16114743" cy="662027"/>
            <a:chOff x="0" y="0"/>
            <a:chExt cx="21486324" cy="882703"/>
          </a:xfrm>
        </p:grpSpPr>
        <p:sp>
          <p:nvSpPr>
            <p:cNvPr name="TextBox 10" id="10"/>
            <p:cNvSpPr txBox="true"/>
            <p:nvPr/>
          </p:nvSpPr>
          <p:spPr>
            <a:xfrm rot="0">
              <a:off x="16041731" y="334803"/>
              <a:ext cx="5444593" cy="357293"/>
            </a:xfrm>
            <a:prstGeom prst="rect">
              <a:avLst/>
            </a:prstGeom>
          </p:spPr>
          <p:txBody>
            <a:bodyPr anchor="t" rtlCol="false" tIns="0" lIns="0" bIns="0" rIns="0">
              <a:spAutoFit/>
            </a:bodyPr>
            <a:lstStyle/>
            <a:p>
              <a:pPr algn="r">
                <a:lnSpc>
                  <a:spcPts val="1940"/>
                </a:lnSpc>
              </a:pPr>
              <a:r>
                <a:rPr lang="en-US" sz="2000">
                  <a:solidFill>
                    <a:srgbClr val="183064"/>
                  </a:solidFill>
                  <a:latin typeface="Open Sans"/>
                  <a:ea typeface="Open Sans"/>
                  <a:cs typeface="Open Sans"/>
                  <a:sym typeface="Open Sans"/>
                </a:rPr>
                <a:t> BAB 3: Ketenaga</a:t>
              </a:r>
              <a:r>
                <a:rPr lang="en-US" sz="2000">
                  <a:solidFill>
                    <a:srgbClr val="FFFFFF"/>
                  </a:solidFill>
                  <a:latin typeface="Open Sans"/>
                  <a:ea typeface="Open Sans"/>
                  <a:cs typeface="Open Sans"/>
                  <a:sym typeface="Open Sans"/>
                </a:rPr>
                <a:t>kerjaan</a:t>
              </a:r>
            </a:p>
          </p:txBody>
        </p:sp>
        <p:sp>
          <p:nvSpPr>
            <p:cNvPr name="Freeform 11" id="11"/>
            <p:cNvSpPr/>
            <p:nvPr/>
          </p:nvSpPr>
          <p:spPr>
            <a:xfrm flipH="false" flipV="false" rot="0">
              <a:off x="0" y="0"/>
              <a:ext cx="873876" cy="882703"/>
            </a:xfrm>
            <a:custGeom>
              <a:avLst/>
              <a:gdLst/>
              <a:ahLst/>
              <a:cxnLst/>
              <a:rect r="r" b="b" t="t" l="l"/>
              <a:pathLst>
                <a:path h="882703" w="873876">
                  <a:moveTo>
                    <a:pt x="0" y="0"/>
                  </a:moveTo>
                  <a:lnTo>
                    <a:pt x="873876" y="0"/>
                  </a:lnTo>
                  <a:lnTo>
                    <a:pt x="873876" y="882703"/>
                  </a:lnTo>
                  <a:lnTo>
                    <a:pt x="0" y="882703"/>
                  </a:lnTo>
                  <a:lnTo>
                    <a:pt x="0" y="0"/>
                  </a:lnTo>
                  <a:close/>
                </a:path>
              </a:pathLst>
            </a:custGeom>
            <a:blipFill>
              <a:blip r:embed="rId6"/>
              <a:stretch>
                <a:fillRect l="0" t="0" r="0" b="0"/>
              </a:stretch>
            </a:blipFill>
          </p:spPr>
        </p:sp>
        <p:sp>
          <p:nvSpPr>
            <p:cNvPr name="TextBox 12" id="12"/>
            <p:cNvSpPr txBox="true"/>
            <p:nvPr/>
          </p:nvSpPr>
          <p:spPr>
            <a:xfrm rot="0">
              <a:off x="971616" y="298349"/>
              <a:ext cx="4221285" cy="357293"/>
            </a:xfrm>
            <a:prstGeom prst="rect">
              <a:avLst/>
            </a:prstGeom>
          </p:spPr>
          <p:txBody>
            <a:bodyPr anchor="t" rtlCol="false" tIns="0" lIns="0" bIns="0" rIns="0">
              <a:spAutoFit/>
            </a:bodyPr>
            <a:lstStyle/>
            <a:p>
              <a:pPr algn="l">
                <a:lnSpc>
                  <a:spcPts val="1940"/>
                </a:lnSpc>
              </a:pPr>
              <a:r>
                <a:rPr lang="en-US" sz="2000">
                  <a:solidFill>
                    <a:srgbClr val="183064"/>
                  </a:solidFill>
                  <a:latin typeface="Open Sans"/>
                  <a:ea typeface="Open Sans"/>
                  <a:cs typeface="Open Sans"/>
                  <a:sym typeface="Open Sans"/>
                </a:rPr>
                <a:t>Universitas Negeri Malang</a:t>
              </a:r>
            </a:p>
          </p:txBody>
        </p:sp>
      </p:grpSp>
      <p:sp>
        <p:nvSpPr>
          <p:cNvPr name="TextBox 13" id="13"/>
          <p:cNvSpPr txBox="true"/>
          <p:nvPr/>
        </p:nvSpPr>
        <p:spPr>
          <a:xfrm rot="0">
            <a:off x="1564581" y="2599877"/>
            <a:ext cx="5466487" cy="344170"/>
          </a:xfrm>
          <a:prstGeom prst="rect">
            <a:avLst/>
          </a:prstGeom>
        </p:spPr>
        <p:txBody>
          <a:bodyPr anchor="t" rtlCol="false" tIns="0" lIns="0" bIns="0" rIns="0">
            <a:spAutoFit/>
          </a:bodyPr>
          <a:lstStyle/>
          <a:p>
            <a:pPr algn="l">
              <a:lnSpc>
                <a:spcPts val="2840"/>
              </a:lnSpc>
            </a:pPr>
            <a:r>
              <a:rPr lang="en-US" sz="2000">
                <a:solidFill>
                  <a:srgbClr val="000000"/>
                </a:solidFill>
                <a:latin typeface="Open Sans"/>
                <a:ea typeface="Open Sans"/>
                <a:cs typeface="Open Sans"/>
                <a:sym typeface="Open Sans"/>
              </a:rPr>
              <a:t>Menurunnya pendapatan nasional </a:t>
            </a:r>
          </a:p>
        </p:txBody>
      </p:sp>
      <p:sp>
        <p:nvSpPr>
          <p:cNvPr name="TextBox 14" id="14"/>
          <p:cNvSpPr txBox="true"/>
          <p:nvPr/>
        </p:nvSpPr>
        <p:spPr>
          <a:xfrm rot="0">
            <a:off x="1564581" y="2967636"/>
            <a:ext cx="5466487" cy="344170"/>
          </a:xfrm>
          <a:prstGeom prst="rect">
            <a:avLst/>
          </a:prstGeom>
        </p:spPr>
        <p:txBody>
          <a:bodyPr anchor="t" rtlCol="false" tIns="0" lIns="0" bIns="0" rIns="0">
            <a:spAutoFit/>
          </a:bodyPr>
          <a:lstStyle/>
          <a:p>
            <a:pPr algn="l">
              <a:lnSpc>
                <a:spcPts val="2840"/>
              </a:lnSpc>
            </a:pPr>
            <a:r>
              <a:rPr lang="en-US" sz="2000">
                <a:solidFill>
                  <a:srgbClr val="000000"/>
                </a:solidFill>
                <a:latin typeface="Open Sans"/>
                <a:ea typeface="Open Sans"/>
                <a:cs typeface="Open Sans"/>
                <a:sym typeface="Open Sans"/>
              </a:rPr>
              <a:t>Kemampuan ekspor menurun</a:t>
            </a:r>
          </a:p>
        </p:txBody>
      </p:sp>
      <p:sp>
        <p:nvSpPr>
          <p:cNvPr name="TextBox 15" id="15"/>
          <p:cNvSpPr txBox="true"/>
          <p:nvPr/>
        </p:nvSpPr>
        <p:spPr>
          <a:xfrm rot="0">
            <a:off x="1564581" y="3349906"/>
            <a:ext cx="6400476" cy="696595"/>
          </a:xfrm>
          <a:prstGeom prst="rect">
            <a:avLst/>
          </a:prstGeom>
        </p:spPr>
        <p:txBody>
          <a:bodyPr anchor="t" rtlCol="false" tIns="0" lIns="0" bIns="0" rIns="0">
            <a:spAutoFit/>
          </a:bodyPr>
          <a:lstStyle/>
          <a:p>
            <a:pPr algn="l">
              <a:lnSpc>
                <a:spcPts val="2840"/>
              </a:lnSpc>
            </a:pPr>
            <a:r>
              <a:rPr lang="en-US" sz="2000">
                <a:solidFill>
                  <a:srgbClr val="000000"/>
                </a:solidFill>
                <a:latin typeface="Open Sans"/>
                <a:ea typeface="Open Sans"/>
                <a:cs typeface="Open Sans"/>
                <a:sym typeface="Open Sans"/>
              </a:rPr>
              <a:t>Meningkatnya inflasi sebagai akibat mengatasi pengangguran </a:t>
            </a:r>
          </a:p>
        </p:txBody>
      </p:sp>
      <p:sp>
        <p:nvSpPr>
          <p:cNvPr name="TextBox 16" id="16"/>
          <p:cNvSpPr txBox="true"/>
          <p:nvPr/>
        </p:nvSpPr>
        <p:spPr>
          <a:xfrm rot="0">
            <a:off x="1564581" y="4065551"/>
            <a:ext cx="5965239" cy="696595"/>
          </a:xfrm>
          <a:prstGeom prst="rect">
            <a:avLst/>
          </a:prstGeom>
        </p:spPr>
        <p:txBody>
          <a:bodyPr anchor="t" rtlCol="false" tIns="0" lIns="0" bIns="0" rIns="0">
            <a:spAutoFit/>
          </a:bodyPr>
          <a:lstStyle/>
          <a:p>
            <a:pPr algn="l">
              <a:lnSpc>
                <a:spcPts val="2840"/>
              </a:lnSpc>
            </a:pPr>
            <a:r>
              <a:rPr lang="en-US" sz="2000">
                <a:solidFill>
                  <a:srgbClr val="000000"/>
                </a:solidFill>
                <a:latin typeface="Open Sans"/>
                <a:ea typeface="Open Sans"/>
                <a:cs typeface="Open Sans"/>
                <a:sym typeface="Open Sans"/>
              </a:rPr>
              <a:t>Meningkatnya pembayaran transfer dari pemerintah </a:t>
            </a:r>
          </a:p>
        </p:txBody>
      </p:sp>
      <p:sp>
        <p:nvSpPr>
          <p:cNvPr name="TextBox 17" id="17"/>
          <p:cNvSpPr txBox="true"/>
          <p:nvPr/>
        </p:nvSpPr>
        <p:spPr>
          <a:xfrm rot="0">
            <a:off x="1564581" y="4762909"/>
            <a:ext cx="5466487" cy="696595"/>
          </a:xfrm>
          <a:prstGeom prst="rect">
            <a:avLst/>
          </a:prstGeom>
        </p:spPr>
        <p:txBody>
          <a:bodyPr anchor="t" rtlCol="false" tIns="0" lIns="0" bIns="0" rIns="0">
            <a:spAutoFit/>
          </a:bodyPr>
          <a:lstStyle/>
          <a:p>
            <a:pPr algn="l">
              <a:lnSpc>
                <a:spcPts val="2840"/>
              </a:lnSpc>
            </a:pPr>
            <a:r>
              <a:rPr lang="en-US" sz="2000">
                <a:solidFill>
                  <a:srgbClr val="000000"/>
                </a:solidFill>
                <a:latin typeface="Open Sans"/>
                <a:ea typeface="Open Sans"/>
                <a:cs typeface="Open Sans"/>
                <a:sym typeface="Open Sans"/>
              </a:rPr>
              <a:t>Menimbulkan kerawanan dan ketegangan sosial</a:t>
            </a:r>
          </a:p>
        </p:txBody>
      </p:sp>
      <p:sp>
        <p:nvSpPr>
          <p:cNvPr name="Freeform 18" id="18"/>
          <p:cNvSpPr/>
          <p:nvPr/>
        </p:nvSpPr>
        <p:spPr>
          <a:xfrm flipH="false" flipV="false" rot="0">
            <a:off x="784100" y="5539567"/>
            <a:ext cx="532831" cy="464895"/>
          </a:xfrm>
          <a:custGeom>
            <a:avLst/>
            <a:gdLst/>
            <a:ahLst/>
            <a:cxnLst/>
            <a:rect r="r" b="b" t="t" l="l"/>
            <a:pathLst>
              <a:path h="464895" w="532831">
                <a:moveTo>
                  <a:pt x="0" y="0"/>
                </a:moveTo>
                <a:lnTo>
                  <a:pt x="532831" y="0"/>
                </a:lnTo>
                <a:lnTo>
                  <a:pt x="532831" y="464895"/>
                </a:lnTo>
                <a:lnTo>
                  <a:pt x="0" y="4648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9" id="19"/>
          <p:cNvSpPr txBox="true"/>
          <p:nvPr/>
        </p:nvSpPr>
        <p:spPr>
          <a:xfrm rot="0">
            <a:off x="1549506" y="5578333"/>
            <a:ext cx="5735953" cy="349263"/>
          </a:xfrm>
          <a:prstGeom prst="rect">
            <a:avLst/>
          </a:prstGeom>
        </p:spPr>
        <p:txBody>
          <a:bodyPr anchor="t" rtlCol="false" tIns="0" lIns="0" bIns="0" rIns="0">
            <a:spAutoFit/>
          </a:bodyPr>
          <a:lstStyle/>
          <a:p>
            <a:pPr algn="l">
              <a:lnSpc>
                <a:spcPts val="2979"/>
              </a:lnSpc>
            </a:pPr>
            <a:r>
              <a:rPr lang="en-US" sz="2098" b="true">
                <a:solidFill>
                  <a:srgbClr val="000000"/>
                </a:solidFill>
                <a:latin typeface="Open Sans Bold"/>
                <a:ea typeface="Open Sans Bold"/>
                <a:cs typeface="Open Sans Bold"/>
                <a:sym typeface="Open Sans Bold"/>
              </a:rPr>
              <a:t>Cara Mengatasi Pengangguran </a:t>
            </a:r>
          </a:p>
        </p:txBody>
      </p:sp>
      <p:sp>
        <p:nvSpPr>
          <p:cNvPr name="TextBox 20" id="20"/>
          <p:cNvSpPr txBox="true"/>
          <p:nvPr/>
        </p:nvSpPr>
        <p:spPr>
          <a:xfrm rot="0">
            <a:off x="1564581" y="5966362"/>
            <a:ext cx="6655334" cy="2058616"/>
          </a:xfrm>
          <a:prstGeom prst="rect">
            <a:avLst/>
          </a:prstGeom>
        </p:spPr>
        <p:txBody>
          <a:bodyPr anchor="t" rtlCol="false" tIns="0" lIns="0" bIns="0" rIns="0">
            <a:spAutoFit/>
          </a:bodyPr>
          <a:lstStyle/>
          <a:p>
            <a:pPr algn="l">
              <a:lnSpc>
                <a:spcPts val="2358"/>
              </a:lnSpc>
            </a:pPr>
            <a:r>
              <a:rPr lang="en-US" sz="1661" b="true">
                <a:solidFill>
                  <a:srgbClr val="000000"/>
                </a:solidFill>
                <a:latin typeface="Open Sans Bold"/>
                <a:ea typeface="Open Sans Bold"/>
                <a:cs typeface="Open Sans Bold"/>
                <a:sym typeface="Open Sans Bold"/>
              </a:rPr>
              <a:t>A. Cara mengatasi pengangguran friksional sebagai berikut.</a:t>
            </a:r>
          </a:p>
          <a:p>
            <a:pPr algn="l">
              <a:lnSpc>
                <a:spcPts val="2358"/>
              </a:lnSpc>
            </a:pPr>
            <a:r>
              <a:rPr lang="en-US" sz="1661">
                <a:solidFill>
                  <a:srgbClr val="000000"/>
                </a:solidFill>
                <a:latin typeface="Open Sans"/>
                <a:ea typeface="Open Sans"/>
                <a:cs typeface="Open Sans"/>
                <a:sym typeface="Open Sans"/>
              </a:rPr>
              <a:t>1) Membuka proyek padat karya.</a:t>
            </a:r>
          </a:p>
          <a:p>
            <a:pPr algn="l">
              <a:lnSpc>
                <a:spcPts val="2358"/>
              </a:lnSpc>
            </a:pPr>
            <a:r>
              <a:rPr lang="en-US" sz="1661">
                <a:solidFill>
                  <a:srgbClr val="000000"/>
                </a:solidFill>
                <a:latin typeface="Open Sans"/>
                <a:ea typeface="Open Sans"/>
                <a:cs typeface="Open Sans"/>
                <a:sym typeface="Open Sans"/>
              </a:rPr>
              <a:t>2) Menarik investor baru dengan cara deregulasi dan debirokratisasi.</a:t>
            </a:r>
          </a:p>
          <a:p>
            <a:pPr algn="l">
              <a:lnSpc>
                <a:spcPts val="2358"/>
              </a:lnSpc>
            </a:pPr>
            <a:r>
              <a:rPr lang="en-US" sz="1661">
                <a:solidFill>
                  <a:srgbClr val="000000"/>
                </a:solidFill>
                <a:latin typeface="Open Sans"/>
                <a:ea typeface="Open Sans"/>
                <a:cs typeface="Open Sans"/>
                <a:sym typeface="Open Sans"/>
              </a:rPr>
              <a:t>3) Pengembangan transmigrasi.</a:t>
            </a:r>
          </a:p>
          <a:p>
            <a:pPr algn="l">
              <a:lnSpc>
                <a:spcPts val="2358"/>
              </a:lnSpc>
            </a:pPr>
            <a:r>
              <a:rPr lang="en-US" sz="1661">
                <a:solidFill>
                  <a:srgbClr val="000000"/>
                </a:solidFill>
                <a:latin typeface="Open Sans"/>
                <a:ea typeface="Open Sans"/>
                <a:cs typeface="Open Sans"/>
                <a:sym typeface="Open Sans"/>
              </a:rPr>
              <a:t>4) Memberikan bantuan pinjaman lunak dan bantuan lain untuk memacu kehidupan industri kecil.</a:t>
            </a:r>
          </a:p>
        </p:txBody>
      </p:sp>
      <p:sp>
        <p:nvSpPr>
          <p:cNvPr name="TextBox 21" id="21"/>
          <p:cNvSpPr txBox="true"/>
          <p:nvPr/>
        </p:nvSpPr>
        <p:spPr>
          <a:xfrm rot="0">
            <a:off x="1564581" y="8082128"/>
            <a:ext cx="6899329" cy="1199664"/>
          </a:xfrm>
          <a:prstGeom prst="rect">
            <a:avLst/>
          </a:prstGeom>
        </p:spPr>
        <p:txBody>
          <a:bodyPr anchor="t" rtlCol="false" tIns="0" lIns="0" bIns="0" rIns="0">
            <a:spAutoFit/>
          </a:bodyPr>
          <a:lstStyle/>
          <a:p>
            <a:pPr algn="l">
              <a:lnSpc>
                <a:spcPts val="2445"/>
              </a:lnSpc>
            </a:pPr>
            <a:r>
              <a:rPr lang="en-US" sz="1721" b="true">
                <a:solidFill>
                  <a:srgbClr val="000000"/>
                </a:solidFill>
                <a:latin typeface="Open Sans Bold"/>
                <a:ea typeface="Open Sans Bold"/>
                <a:cs typeface="Open Sans Bold"/>
                <a:sym typeface="Open Sans Bold"/>
              </a:rPr>
              <a:t>B. Cara mengatasi pengangguran konjungtural sebagai berikut.</a:t>
            </a:r>
          </a:p>
          <a:p>
            <a:pPr algn="l">
              <a:lnSpc>
                <a:spcPts val="2445"/>
              </a:lnSpc>
            </a:pPr>
            <a:r>
              <a:rPr lang="en-US" sz="1721">
                <a:solidFill>
                  <a:srgbClr val="000000"/>
                </a:solidFill>
                <a:latin typeface="Open Sans"/>
                <a:ea typeface="Open Sans"/>
                <a:cs typeface="Open Sans"/>
                <a:sym typeface="Open Sans"/>
              </a:rPr>
              <a:t>1) Meningkatkan daya beli masyarakat.</a:t>
            </a:r>
          </a:p>
          <a:p>
            <a:pPr algn="l">
              <a:lnSpc>
                <a:spcPts val="2445"/>
              </a:lnSpc>
            </a:pPr>
            <a:r>
              <a:rPr lang="en-US" sz="1721">
                <a:solidFill>
                  <a:srgbClr val="000000"/>
                </a:solidFill>
                <a:latin typeface="Open Sans"/>
                <a:ea typeface="Open Sans"/>
                <a:cs typeface="Open Sans"/>
                <a:sym typeface="Open Sans"/>
              </a:rPr>
              <a:t>2) Mengatur bunga bank agar tidak terlalu tinggi.</a:t>
            </a:r>
          </a:p>
        </p:txBody>
      </p:sp>
      <p:sp>
        <p:nvSpPr>
          <p:cNvPr name="TextBox 22" id="22"/>
          <p:cNvSpPr txBox="true"/>
          <p:nvPr/>
        </p:nvSpPr>
        <p:spPr>
          <a:xfrm rot="0">
            <a:off x="8463910" y="1283328"/>
            <a:ext cx="7408792" cy="2986792"/>
          </a:xfrm>
          <a:prstGeom prst="rect">
            <a:avLst/>
          </a:prstGeom>
        </p:spPr>
        <p:txBody>
          <a:bodyPr anchor="t" rtlCol="false" tIns="0" lIns="0" bIns="0" rIns="0">
            <a:spAutoFit/>
          </a:bodyPr>
          <a:lstStyle/>
          <a:p>
            <a:pPr algn="just">
              <a:lnSpc>
                <a:spcPts val="2626"/>
              </a:lnSpc>
            </a:pPr>
            <a:r>
              <a:rPr lang="en-US" sz="1849" b="true">
                <a:solidFill>
                  <a:srgbClr val="000000"/>
                </a:solidFill>
                <a:latin typeface="Open Sans Bold"/>
                <a:ea typeface="Open Sans Bold"/>
                <a:cs typeface="Open Sans Bold"/>
                <a:sym typeface="Open Sans Bold"/>
              </a:rPr>
              <a:t>C. Cara mengatasi pengangguran struktural, sebagai berikut.</a:t>
            </a:r>
          </a:p>
          <a:p>
            <a:pPr algn="just">
              <a:lnSpc>
                <a:spcPts val="2626"/>
              </a:lnSpc>
            </a:pPr>
            <a:r>
              <a:rPr lang="en-US" sz="1849">
                <a:solidFill>
                  <a:srgbClr val="000000"/>
                </a:solidFill>
                <a:latin typeface="Open Sans"/>
                <a:ea typeface="Open Sans"/>
                <a:cs typeface="Open Sans"/>
                <a:sym typeface="Open Sans"/>
              </a:rPr>
              <a:t>1) Menyediakan lapangan kerja untuk me-nampung kelebihan tenaga kerja di sektor ekonomi lain pada suatu daerah yang mengalami perubahan sektor ekonomi. </a:t>
            </a:r>
          </a:p>
          <a:p>
            <a:pPr algn="just">
              <a:lnSpc>
                <a:spcPts val="2626"/>
              </a:lnSpc>
            </a:pPr>
            <a:r>
              <a:rPr lang="en-US" sz="1849">
                <a:solidFill>
                  <a:srgbClr val="000000"/>
                </a:solidFill>
                <a:latin typeface="Open Sans"/>
                <a:ea typeface="Open Sans"/>
                <a:cs typeface="Open Sans"/>
                <a:sym typeface="Open Sans"/>
              </a:rPr>
              <a:t>2) Pelatihan tenaga kerja untuk mengisi lowongan yang masih membutuhkan.</a:t>
            </a:r>
          </a:p>
          <a:p>
            <a:pPr algn="just">
              <a:lnSpc>
                <a:spcPts val="2626"/>
              </a:lnSpc>
            </a:pPr>
            <a:r>
              <a:rPr lang="en-US" sz="1849">
                <a:solidFill>
                  <a:srgbClr val="000000"/>
                </a:solidFill>
                <a:latin typeface="Open Sans"/>
                <a:ea typeface="Open Sans"/>
                <a:cs typeface="Open Sans"/>
                <a:sym typeface="Open Sans"/>
              </a:rPr>
              <a:t>3) Menarik investor, khususnya merangsang berdirinya industri baru</a:t>
            </a:r>
          </a:p>
          <a:p>
            <a:pPr algn="just">
              <a:lnSpc>
                <a:spcPts val="2626"/>
              </a:lnSpc>
            </a:pPr>
          </a:p>
        </p:txBody>
      </p:sp>
      <p:sp>
        <p:nvSpPr>
          <p:cNvPr name="TextBox 23" id="23"/>
          <p:cNvSpPr txBox="true"/>
          <p:nvPr/>
        </p:nvSpPr>
        <p:spPr>
          <a:xfrm rot="0">
            <a:off x="8463910" y="3998876"/>
            <a:ext cx="7408792" cy="1800711"/>
          </a:xfrm>
          <a:prstGeom prst="rect">
            <a:avLst/>
          </a:prstGeom>
        </p:spPr>
        <p:txBody>
          <a:bodyPr anchor="t" rtlCol="false" tIns="0" lIns="0" bIns="0" rIns="0">
            <a:spAutoFit/>
          </a:bodyPr>
          <a:lstStyle/>
          <a:p>
            <a:pPr algn="just">
              <a:lnSpc>
                <a:spcPts val="2879"/>
              </a:lnSpc>
            </a:pPr>
            <a:r>
              <a:rPr lang="en-US" sz="2028" b="true">
                <a:solidFill>
                  <a:srgbClr val="000000"/>
                </a:solidFill>
                <a:latin typeface="Open Sans Bold"/>
                <a:ea typeface="Open Sans Bold"/>
                <a:cs typeface="Open Sans Bold"/>
                <a:sym typeface="Open Sans Bold"/>
              </a:rPr>
              <a:t>D. Cara mengatasi pengangguran deflasioner, sebagai berikut.</a:t>
            </a:r>
          </a:p>
          <a:p>
            <a:pPr algn="just">
              <a:lnSpc>
                <a:spcPts val="2879"/>
              </a:lnSpc>
            </a:pPr>
            <a:r>
              <a:rPr lang="en-US" sz="2028">
                <a:solidFill>
                  <a:srgbClr val="000000"/>
                </a:solidFill>
                <a:latin typeface="Open Sans"/>
                <a:ea typeface="Open Sans"/>
                <a:cs typeface="Open Sans"/>
                <a:sym typeface="Open Sans"/>
              </a:rPr>
              <a:t>1) Pelatihan tenaga kerja, terutama diarahkan untuk tenaga kerja yang akan dikirim ke luar negeri.</a:t>
            </a:r>
          </a:p>
          <a:p>
            <a:pPr algn="just">
              <a:lnSpc>
                <a:spcPts val="2879"/>
              </a:lnSpc>
            </a:pPr>
            <a:r>
              <a:rPr lang="en-US" sz="2028">
                <a:solidFill>
                  <a:srgbClr val="000000"/>
                </a:solidFill>
                <a:latin typeface="Open Sans"/>
                <a:ea typeface="Open Sans"/>
                <a:cs typeface="Open Sans"/>
                <a:sym typeface="Open Sans"/>
              </a:rPr>
              <a:t>2) Menarik investor baru</a:t>
            </a:r>
          </a:p>
        </p:txBody>
      </p:sp>
      <p:sp>
        <p:nvSpPr>
          <p:cNvPr name="TextBox 24" id="24"/>
          <p:cNvSpPr txBox="true"/>
          <p:nvPr/>
        </p:nvSpPr>
        <p:spPr>
          <a:xfrm rot="0">
            <a:off x="8463910" y="5879971"/>
            <a:ext cx="7408792" cy="3765927"/>
          </a:xfrm>
          <a:prstGeom prst="rect">
            <a:avLst/>
          </a:prstGeom>
        </p:spPr>
        <p:txBody>
          <a:bodyPr anchor="t" rtlCol="false" tIns="0" lIns="0" bIns="0" rIns="0">
            <a:spAutoFit/>
          </a:bodyPr>
          <a:lstStyle/>
          <a:p>
            <a:pPr algn="just">
              <a:lnSpc>
                <a:spcPts val="2724"/>
              </a:lnSpc>
            </a:pPr>
            <a:r>
              <a:rPr lang="en-US" sz="1918" b="true">
                <a:solidFill>
                  <a:srgbClr val="000000"/>
                </a:solidFill>
                <a:latin typeface="Open Sans Bold"/>
                <a:ea typeface="Open Sans Bold"/>
                <a:cs typeface="Open Sans Bold"/>
                <a:sym typeface="Open Sans Bold"/>
              </a:rPr>
              <a:t>E. Cara mengatasi pengangguran musiman, sebagai berikut.</a:t>
            </a:r>
          </a:p>
          <a:p>
            <a:pPr algn="just">
              <a:lnSpc>
                <a:spcPts val="2724"/>
              </a:lnSpc>
            </a:pPr>
            <a:r>
              <a:rPr lang="en-US" sz="1918">
                <a:solidFill>
                  <a:srgbClr val="000000"/>
                </a:solidFill>
                <a:latin typeface="Open Sans"/>
                <a:ea typeface="Open Sans"/>
                <a:cs typeface="Open Sans"/>
                <a:sym typeface="Open Sans"/>
              </a:rPr>
              <a:t>1) Pelatihan keterampilan selain bidang yang sudah digeluti.</a:t>
            </a:r>
          </a:p>
          <a:p>
            <a:pPr algn="just">
              <a:lnSpc>
                <a:spcPts val="2724"/>
              </a:lnSpc>
            </a:pPr>
            <a:r>
              <a:rPr lang="en-US" sz="1918">
                <a:solidFill>
                  <a:srgbClr val="000000"/>
                </a:solidFill>
                <a:latin typeface="Open Sans"/>
                <a:ea typeface="Open Sans"/>
                <a:cs typeface="Open Sans"/>
                <a:sym typeface="Open Sans"/>
              </a:rPr>
              <a:t>2) Menginformasikan lowongan pekerjaan yang ada di sektor lain kepada masyarakat.</a:t>
            </a:r>
          </a:p>
          <a:p>
            <a:pPr algn="just">
              <a:lnSpc>
                <a:spcPts val="2724"/>
              </a:lnSpc>
            </a:pPr>
            <a:r>
              <a:rPr lang="en-US" sz="1918" b="true">
                <a:solidFill>
                  <a:srgbClr val="000000"/>
                </a:solidFill>
                <a:latin typeface="Open Sans Bold"/>
                <a:ea typeface="Open Sans Bold"/>
                <a:cs typeface="Open Sans Bold"/>
                <a:sym typeface="Open Sans Bold"/>
              </a:rPr>
              <a:t>F</a:t>
            </a:r>
            <a:r>
              <a:rPr lang="en-US" sz="1918" b="true">
                <a:solidFill>
                  <a:srgbClr val="000000"/>
                </a:solidFill>
                <a:latin typeface="Open Sans Bold"/>
                <a:ea typeface="Open Sans Bold"/>
                <a:cs typeface="Open Sans Bold"/>
                <a:sym typeface="Open Sans Bold"/>
              </a:rPr>
              <a:t>.</a:t>
            </a:r>
            <a:r>
              <a:rPr lang="en-US" sz="1918">
                <a:solidFill>
                  <a:srgbClr val="000000"/>
                </a:solidFill>
                <a:latin typeface="Open Sans"/>
                <a:ea typeface="Open Sans"/>
                <a:cs typeface="Open Sans"/>
                <a:sym typeface="Open Sans"/>
              </a:rPr>
              <a:t> </a:t>
            </a:r>
            <a:r>
              <a:rPr lang="en-US" sz="1918" b="true">
                <a:solidFill>
                  <a:srgbClr val="000000"/>
                </a:solidFill>
                <a:latin typeface="Open Sans Bold"/>
                <a:ea typeface="Open Sans Bold"/>
                <a:cs typeface="Open Sans Bold"/>
                <a:sym typeface="Open Sans Bold"/>
              </a:rPr>
              <a:t>Cara mengatasi pengangguran teknologi, sebagai berikut.</a:t>
            </a:r>
          </a:p>
          <a:p>
            <a:pPr algn="just">
              <a:lnSpc>
                <a:spcPts val="2724"/>
              </a:lnSpc>
            </a:pPr>
            <a:r>
              <a:rPr lang="en-US" sz="1918">
                <a:solidFill>
                  <a:srgbClr val="000000"/>
                </a:solidFill>
                <a:latin typeface="Open Sans"/>
                <a:ea typeface="Open Sans"/>
                <a:cs typeface="Open Sans"/>
                <a:sym typeface="Open Sans"/>
              </a:rPr>
              <a:t>1) Mempersiapkan masyarakat untuk dapat mengikuti perkembangan teknologi dengan cara memasukkan materi kurikulum pelatihan teknologi pada pelajaran di sekolah.</a:t>
            </a:r>
          </a:p>
          <a:p>
            <a:pPr algn="just">
              <a:lnSpc>
                <a:spcPts val="2724"/>
              </a:lnSpc>
            </a:pPr>
            <a:r>
              <a:rPr lang="en-US" sz="1918">
                <a:solidFill>
                  <a:srgbClr val="000000"/>
                </a:solidFill>
                <a:latin typeface="Open Sans"/>
                <a:ea typeface="Open Sans"/>
                <a:cs typeface="Open Sans"/>
                <a:sym typeface="Open Sans"/>
              </a:rPr>
              <a:t>2) Pengenalan teknologi yang ada sejak usia dini. 3) Pelatihan tenaga pendidik untuk menguasai teknologi baru yang harus disampaikan kepada siswa.</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333" r="0" b="-9333"/>
            </a:stretch>
          </a:blipFill>
        </p:spPr>
      </p:sp>
      <p:sp>
        <p:nvSpPr>
          <p:cNvPr name="Freeform 3" id="3"/>
          <p:cNvSpPr/>
          <p:nvPr/>
        </p:nvSpPr>
        <p:spPr>
          <a:xfrm flipH="false" flipV="false" rot="0">
            <a:off x="16985881" y="8984881"/>
            <a:ext cx="273419" cy="273419"/>
          </a:xfrm>
          <a:custGeom>
            <a:avLst/>
            <a:gdLst/>
            <a:ahLst/>
            <a:cxnLst/>
            <a:rect r="r" b="b" t="t" l="l"/>
            <a:pathLst>
              <a:path h="273419" w="273419">
                <a:moveTo>
                  <a:pt x="0" y="0"/>
                </a:moveTo>
                <a:lnTo>
                  <a:pt x="273419" y="0"/>
                </a:lnTo>
                <a:lnTo>
                  <a:pt x="273419" y="273419"/>
                </a:lnTo>
                <a:lnTo>
                  <a:pt x="0" y="27341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1207816" y="9034290"/>
            <a:ext cx="4083445" cy="224010"/>
          </a:xfrm>
          <a:prstGeom prst="rect">
            <a:avLst/>
          </a:prstGeom>
        </p:spPr>
        <p:txBody>
          <a:bodyPr anchor="t" rtlCol="false" tIns="0" lIns="0" bIns="0" rIns="0">
            <a:spAutoFit/>
          </a:bodyPr>
          <a:lstStyle/>
          <a:p>
            <a:pPr algn="l">
              <a:lnSpc>
                <a:spcPts val="1746"/>
              </a:lnSpc>
            </a:pPr>
            <a:r>
              <a:rPr lang="en-US" sz="1800">
                <a:solidFill>
                  <a:srgbClr val="FFFFFF"/>
                </a:solidFill>
                <a:latin typeface="Open Sans"/>
                <a:ea typeface="Open Sans"/>
                <a:cs typeface="Open Sans"/>
                <a:sym typeface="Open Sans"/>
              </a:rPr>
              <a:t>www.reallygreatsite.com</a:t>
            </a:r>
          </a:p>
        </p:txBody>
      </p:sp>
      <p:grpSp>
        <p:nvGrpSpPr>
          <p:cNvPr name="Group 5" id="5"/>
          <p:cNvGrpSpPr/>
          <p:nvPr/>
        </p:nvGrpSpPr>
        <p:grpSpPr>
          <a:xfrm rot="0">
            <a:off x="4700607" y="5031434"/>
            <a:ext cx="8886787" cy="8886787"/>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alpha val="9804"/>
              </a:srgbClr>
            </a:solidFill>
          </p:spPr>
        </p:sp>
        <p:sp>
          <p:nvSpPr>
            <p:cNvPr name="TextBox 7" id="7"/>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grpSp>
        <p:nvGrpSpPr>
          <p:cNvPr name="Group 8" id="8"/>
          <p:cNvGrpSpPr/>
          <p:nvPr/>
        </p:nvGrpSpPr>
        <p:grpSpPr>
          <a:xfrm rot="0">
            <a:off x="1806464" y="2956768"/>
            <a:ext cx="1622107" cy="1622107"/>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alpha val="9804"/>
              </a:srgbClr>
            </a:solidFill>
          </p:spPr>
        </p:sp>
        <p:sp>
          <p:nvSpPr>
            <p:cNvPr name="TextBox 10" id="10"/>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grpSp>
        <p:nvGrpSpPr>
          <p:cNvPr name="Group 11" id="11"/>
          <p:cNvGrpSpPr/>
          <p:nvPr/>
        </p:nvGrpSpPr>
        <p:grpSpPr>
          <a:xfrm rot="0">
            <a:off x="14859428" y="2956768"/>
            <a:ext cx="1622107" cy="1622107"/>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alpha val="9804"/>
              </a:srgbClr>
            </a:solidFill>
          </p:spPr>
        </p:sp>
        <p:sp>
          <p:nvSpPr>
            <p:cNvPr name="TextBox 13" id="13"/>
            <p:cNvSpPr txBox="true"/>
            <p:nvPr/>
          </p:nvSpPr>
          <p:spPr>
            <a:xfrm>
              <a:off x="76200" y="123825"/>
              <a:ext cx="660400" cy="612775"/>
            </a:xfrm>
            <a:prstGeom prst="rect">
              <a:avLst/>
            </a:prstGeom>
          </p:spPr>
          <p:txBody>
            <a:bodyPr anchor="ctr" rtlCol="false" tIns="50800" lIns="50800" bIns="50800" rIns="50800"/>
            <a:lstStyle/>
            <a:p>
              <a:pPr algn="ctr">
                <a:lnSpc>
                  <a:spcPts val="1746"/>
                </a:lnSpc>
              </a:pPr>
            </a:p>
          </p:txBody>
        </p:sp>
      </p:grpSp>
      <p:sp>
        <p:nvSpPr>
          <p:cNvPr name="TextBox 14" id="14"/>
          <p:cNvSpPr txBox="true"/>
          <p:nvPr/>
        </p:nvSpPr>
        <p:spPr>
          <a:xfrm rot="0">
            <a:off x="14595602" y="8956306"/>
            <a:ext cx="2283369" cy="301994"/>
          </a:xfrm>
          <a:prstGeom prst="rect">
            <a:avLst/>
          </a:prstGeom>
        </p:spPr>
        <p:txBody>
          <a:bodyPr anchor="t" rtlCol="false" tIns="0" lIns="0" bIns="0" rIns="0">
            <a:spAutoFit/>
          </a:bodyPr>
          <a:lstStyle/>
          <a:p>
            <a:pPr algn="r">
              <a:lnSpc>
                <a:spcPts val="2560"/>
              </a:lnSpc>
            </a:pPr>
            <a:r>
              <a:rPr lang="en-US" sz="1802" b="true">
                <a:solidFill>
                  <a:srgbClr val="FFFFFF"/>
                </a:solidFill>
                <a:latin typeface="Open Sans Bold"/>
                <a:ea typeface="Open Sans Bold"/>
                <a:cs typeface="Open Sans Bold"/>
                <a:sym typeface="Open Sans Bold"/>
              </a:rPr>
              <a:t>Selesai</a:t>
            </a:r>
          </a:p>
        </p:txBody>
      </p:sp>
      <p:sp>
        <p:nvSpPr>
          <p:cNvPr name="TextBox 15" id="15"/>
          <p:cNvSpPr txBox="true"/>
          <p:nvPr/>
        </p:nvSpPr>
        <p:spPr>
          <a:xfrm rot="0">
            <a:off x="2873916" y="3056029"/>
            <a:ext cx="12540168" cy="1699810"/>
          </a:xfrm>
          <a:prstGeom prst="rect">
            <a:avLst/>
          </a:prstGeom>
        </p:spPr>
        <p:txBody>
          <a:bodyPr anchor="t" rtlCol="false" tIns="0" lIns="0" bIns="0" rIns="0">
            <a:spAutoFit/>
          </a:bodyPr>
          <a:lstStyle/>
          <a:p>
            <a:pPr algn="ctr">
              <a:lnSpc>
                <a:spcPts val="11439"/>
              </a:lnSpc>
            </a:pPr>
            <a:r>
              <a:rPr lang="en-US" b="true" sz="12999">
                <a:solidFill>
                  <a:srgbClr val="FFFFFF"/>
                </a:solidFill>
                <a:latin typeface="Poppins Semi-Bold"/>
                <a:ea typeface="Poppins Semi-Bold"/>
                <a:cs typeface="Poppins Semi-Bold"/>
                <a:sym typeface="Poppins Semi-Bold"/>
              </a:rPr>
              <a:t>TERIMA</a:t>
            </a:r>
          </a:p>
        </p:txBody>
      </p:sp>
      <p:sp>
        <p:nvSpPr>
          <p:cNvPr name="TextBox 16" id="16"/>
          <p:cNvSpPr txBox="true"/>
          <p:nvPr/>
        </p:nvSpPr>
        <p:spPr>
          <a:xfrm rot="0">
            <a:off x="2873916" y="5032064"/>
            <a:ext cx="12540168" cy="1699810"/>
          </a:xfrm>
          <a:prstGeom prst="rect">
            <a:avLst/>
          </a:prstGeom>
        </p:spPr>
        <p:txBody>
          <a:bodyPr anchor="t" rtlCol="false" tIns="0" lIns="0" bIns="0" rIns="0">
            <a:spAutoFit/>
          </a:bodyPr>
          <a:lstStyle/>
          <a:p>
            <a:pPr algn="ctr">
              <a:lnSpc>
                <a:spcPts val="11439"/>
              </a:lnSpc>
            </a:pPr>
            <a:r>
              <a:rPr lang="en-US" b="true" sz="12999">
                <a:solidFill>
                  <a:srgbClr val="FACA2A"/>
                </a:solidFill>
                <a:latin typeface="Poppins Semi-Bold"/>
                <a:ea typeface="Poppins Semi-Bold"/>
                <a:cs typeface="Poppins Semi-Bold"/>
                <a:sym typeface="Poppins Semi-Bold"/>
              </a:rPr>
              <a:t>KASIH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DAG4NhYCWpo</dc:identifier>
  <dcterms:modified xsi:type="dcterms:W3CDTF">2011-08-01T06:04:30Z</dcterms:modified>
  <cp:revision>1</cp:revision>
  <dc:title>Biru Putih Modern Seminar Proposal Pendidikan Presentation</dc:title>
</cp:coreProperties>
</file>